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43"/>
  </p:notesMasterIdLst>
  <p:sldIdLst>
    <p:sldId id="256" r:id="rId2"/>
    <p:sldId id="257" r:id="rId3"/>
    <p:sldId id="279" r:id="rId4"/>
    <p:sldId id="274" r:id="rId5"/>
    <p:sldId id="275" r:id="rId6"/>
    <p:sldId id="277" r:id="rId7"/>
    <p:sldId id="278" r:id="rId8"/>
    <p:sldId id="316" r:id="rId9"/>
    <p:sldId id="329" r:id="rId10"/>
    <p:sldId id="325" r:id="rId11"/>
    <p:sldId id="260" r:id="rId12"/>
    <p:sldId id="280" r:id="rId13"/>
    <p:sldId id="283" r:id="rId14"/>
    <p:sldId id="302" r:id="rId15"/>
    <p:sldId id="285" r:id="rId16"/>
    <p:sldId id="287" r:id="rId17"/>
    <p:sldId id="305" r:id="rId18"/>
    <p:sldId id="301" r:id="rId19"/>
    <p:sldId id="328" r:id="rId20"/>
    <p:sldId id="333" r:id="rId21"/>
    <p:sldId id="308" r:id="rId22"/>
    <p:sldId id="313" r:id="rId23"/>
    <p:sldId id="326" r:id="rId24"/>
    <p:sldId id="315" r:id="rId25"/>
    <p:sldId id="288" r:id="rId26"/>
    <p:sldId id="293" r:id="rId27"/>
    <p:sldId id="300" r:id="rId28"/>
    <p:sldId id="292" r:id="rId29"/>
    <p:sldId id="296" r:id="rId30"/>
    <p:sldId id="289" r:id="rId31"/>
    <p:sldId id="318" r:id="rId32"/>
    <p:sldId id="321" r:id="rId33"/>
    <p:sldId id="290" r:id="rId34"/>
    <p:sldId id="320" r:id="rId35"/>
    <p:sldId id="332" r:id="rId36"/>
    <p:sldId id="330" r:id="rId37"/>
    <p:sldId id="291" r:id="rId38"/>
    <p:sldId id="331" r:id="rId39"/>
    <p:sldId id="324" r:id="rId40"/>
    <p:sldId id="322" r:id="rId41"/>
    <p:sldId id="270" r:id="rId42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HY동녘B" panose="02030600000101010101" pitchFamily="18" charset="-127"/>
      <p:regular r:id="rId49"/>
    </p:embeddedFont>
    <p:embeddedFont>
      <p:font typeface="HY헤드라인M" panose="02030600000101010101" pitchFamily="18" charset="-127"/>
      <p:regular r:id="rId50"/>
    </p:embeddedFont>
    <p:embeddedFont>
      <p:font typeface="나눔바른고딕" panose="020B0600000101010101" charset="-127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57C"/>
    <a:srgbClr val="FF99FF"/>
    <a:srgbClr val="2D586B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92" autoAdjust="0"/>
  </p:normalViewPr>
  <p:slideViewPr>
    <p:cSldViewPr snapToGrid="0">
      <p:cViewPr varScale="1">
        <p:scale>
          <a:sx n="106" d="100"/>
          <a:sy n="106" d="100"/>
        </p:scale>
        <p:origin x="-11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https://blog.daum.net/icomjih/528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주가가 이동평균선 위에서 파동운동을 계속하면서 상승하는 것 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반대로 주가가 이동평균선 아래에서 파동운동을 계속하면서 하락하는 것이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상승하고 있는 이동평균선을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하향돌파할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때는 조만간 하락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하락하고 있는 이동평균선을 상향돌파 할 때는 조만간 상승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이동평균선으로부터 너무 멀리 떨어져 있을 때에는 이동평균선으로 다시 돌아가려는 회귀본능이 일어난다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이동평균선을 돌파할 때는 매입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매도 신호이다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장기이평선을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돌파할 때는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주추세의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반전을 기대할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이동평균의 기준기간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span)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길면 길수록 이동평균선은 보다 유연해진다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06.png"/><Relationship Id="rId5" Type="http://schemas.openxmlformats.org/officeDocument/2006/relationships/image" Target="../media/image23.png"/><Relationship Id="rId10" Type="http://schemas.openxmlformats.org/officeDocument/2006/relationships/image" Target="../media/image105.png"/><Relationship Id="rId4" Type="http://schemas.microsoft.com/office/2007/relationships/hdphoto" Target="../media/hdphoto3.wdp"/><Relationship Id="rId9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993" y="4464633"/>
            <a:ext cx="8295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A.I. Stock Trading System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1087" y="5207583"/>
            <a:ext cx="6364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Investment </a:t>
            </a:r>
            <a:r>
              <a:rPr lang="en-US" altLang="ko-KR" sz="20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Strategy Using </a:t>
            </a: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Deep Learning</a:t>
            </a:r>
          </a:p>
        </p:txBody>
      </p:sp>
      <p:sp>
        <p:nvSpPr>
          <p:cNvPr id="4" name="Rectangle 10"/>
          <p:cNvSpPr/>
          <p:nvPr/>
        </p:nvSpPr>
        <p:spPr>
          <a:xfrm>
            <a:off x="255822" y="421377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『Investing with Quant strategy』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areunDotumOTFPro 3" charset="-127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74171" y="6061268"/>
            <a:ext cx="8089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Mentor : Jung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jwa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</a:p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Mentee :  Lim wan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sik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Yu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Park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jin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young, Song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hyun</a:t>
            </a:r>
            <a:endParaRPr lang="en-US" dirty="0">
              <a:solidFill>
                <a:srgbClr val="0F898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5981160" y="192706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Woori FIS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Digital Frontier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AI Team2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 </a:t>
            </a:r>
            <a:r>
              <a:rPr lang="en-US" altLang="ko-KR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: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B &amp; H –FIANL Report</a:t>
            </a:r>
            <a:endParaRPr lang="en-US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96">
            <a:extLst/>
          </p:cNvPr>
          <p:cNvSpPr/>
          <p:nvPr/>
        </p:nvSpPr>
        <p:spPr>
          <a:xfrm>
            <a:off x="3147417" y="1860266"/>
            <a:ext cx="2577357" cy="619542"/>
          </a:xfrm>
          <a:prstGeom prst="roundRect">
            <a:avLst/>
          </a:prstGeom>
          <a:solidFill>
            <a:srgbClr val="1C657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b="1" dirty="0"/>
              <a:t>Feature(</a:t>
            </a:r>
            <a:r>
              <a:rPr lang="ko-KR" altLang="en-US" sz="1400" b="1" dirty="0"/>
              <a:t>특징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정하기</a:t>
            </a:r>
            <a:endParaRPr lang="en-US" altLang="ko-KR" sz="1400" b="1" dirty="0"/>
          </a:p>
          <a:p>
            <a:pPr algn="r"/>
            <a:r>
              <a:rPr lang="en-US" altLang="ko-KR" sz="1400" b="1" dirty="0"/>
              <a:t>(X), </a:t>
            </a:r>
            <a:r>
              <a:rPr lang="ko-KR" altLang="en-US" sz="1400" b="1" dirty="0"/>
              <a:t>예측 정하기</a:t>
            </a:r>
            <a:r>
              <a:rPr lang="en-US" altLang="ko-KR" sz="1400" b="1" dirty="0"/>
              <a:t>(Y)</a:t>
            </a:r>
            <a:endParaRPr lang="ko-KR" altLang="en-US" sz="14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28875" y="1254707"/>
            <a:ext cx="5800685" cy="259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A.I. Team 2 Project Process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사각형: 둥근 모서리 96">
            <a:extLst/>
          </p:cNvPr>
          <p:cNvSpPr/>
          <p:nvPr/>
        </p:nvSpPr>
        <p:spPr>
          <a:xfrm>
            <a:off x="341144" y="1867523"/>
            <a:ext cx="2577357" cy="619542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/>
              <a:t>예측 주가 데이터 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수집 및 데이터 전처리</a:t>
            </a: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4" y="1882037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사각형: 둥근 모서리 96">
            <a:extLst/>
          </p:cNvPr>
          <p:cNvSpPr/>
          <p:nvPr/>
        </p:nvSpPr>
        <p:spPr>
          <a:xfrm>
            <a:off x="1563461" y="2849906"/>
            <a:ext cx="2577357" cy="61954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 종목과 수집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상관관계 측정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14" y="2871677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5" t="27200" b="52494"/>
          <a:stretch/>
        </p:blipFill>
        <p:spPr bwMode="auto">
          <a:xfrm>
            <a:off x="3250180" y="1874780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사각형: 둥근 모서리 96">
            <a:extLst/>
          </p:cNvPr>
          <p:cNvSpPr/>
          <p:nvPr/>
        </p:nvSpPr>
        <p:spPr>
          <a:xfrm>
            <a:off x="4608843" y="5684738"/>
            <a:ext cx="2577357" cy="619542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/>
              <a:t>예측 분석 결과 도출</a:t>
            </a:r>
          </a:p>
        </p:txBody>
      </p:sp>
      <p:sp>
        <p:nvSpPr>
          <p:cNvPr id="38" name="사각형: 둥근 모서리 96">
            <a:extLst/>
          </p:cNvPr>
          <p:cNvSpPr/>
          <p:nvPr/>
        </p:nvSpPr>
        <p:spPr>
          <a:xfrm>
            <a:off x="6126525" y="4720051"/>
            <a:ext cx="2577357" cy="619542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b="1" dirty="0"/>
              <a:t>AI </a:t>
            </a:r>
            <a:r>
              <a:rPr lang="ko-KR" altLang="en-US" sz="1400" b="1" dirty="0"/>
              <a:t>학습수행 및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모델 최적화</a:t>
            </a:r>
          </a:p>
        </p:txBody>
      </p:sp>
      <p:sp>
        <p:nvSpPr>
          <p:cNvPr id="39" name="사각형: 둥근 모서리 96">
            <a:extLst/>
          </p:cNvPr>
          <p:cNvSpPr/>
          <p:nvPr/>
        </p:nvSpPr>
        <p:spPr>
          <a:xfrm>
            <a:off x="4201439" y="3843985"/>
            <a:ext cx="2577357" cy="61954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하이퍼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튜닝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192" y="3865755"/>
            <a:ext cx="576000" cy="57600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14" y="474182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r="76773" b="75570"/>
          <a:stretch/>
        </p:blipFill>
        <p:spPr bwMode="auto">
          <a:xfrm>
            <a:off x="4711862" y="570861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사각형: 둥근 모서리 96">
            <a:extLst/>
          </p:cNvPr>
          <p:cNvSpPr/>
          <p:nvPr/>
        </p:nvSpPr>
        <p:spPr>
          <a:xfrm>
            <a:off x="4668319" y="2825999"/>
            <a:ext cx="2577357" cy="6195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 err="1"/>
              <a:t>머신러닝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딥러닝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함수 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이진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회귀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38" y="2859833"/>
            <a:ext cx="576000" cy="57600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사각형: 둥근 모서리 96">
            <a:extLst/>
          </p:cNvPr>
          <p:cNvSpPr/>
          <p:nvPr/>
        </p:nvSpPr>
        <p:spPr>
          <a:xfrm>
            <a:off x="6114228" y="1867523"/>
            <a:ext cx="2577357" cy="619542"/>
          </a:xfrm>
          <a:prstGeom prst="round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PCA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차원 축소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주성분 정하기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82" y="1901358"/>
            <a:ext cx="575999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413714" y="4087514"/>
            <a:ext cx="3354893" cy="2095500"/>
            <a:chOff x="5329217" y="1661603"/>
            <a:chExt cx="3354893" cy="2095500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t="23561" b="26041"/>
            <a:stretch/>
          </p:blipFill>
          <p:spPr bwMode="auto">
            <a:xfrm>
              <a:off x="5329217" y="1661603"/>
              <a:ext cx="3354893" cy="2095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671" y="2723867"/>
              <a:ext cx="895710" cy="2311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" name="꺾인 연결선 8"/>
          <p:cNvCxnSpPr>
            <a:stCxn id="30" idx="2"/>
            <a:endCxn id="31" idx="0"/>
          </p:cNvCxnSpPr>
          <p:nvPr/>
        </p:nvCxnSpPr>
        <p:spPr>
          <a:xfrm rot="16200000" flipH="1">
            <a:off x="2059561" y="2057326"/>
            <a:ext cx="362841" cy="122231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1" idx="3"/>
            <a:endCxn id="34" idx="2"/>
          </p:cNvCxnSpPr>
          <p:nvPr/>
        </p:nvCxnSpPr>
        <p:spPr>
          <a:xfrm flipV="1">
            <a:off x="4140818" y="2479808"/>
            <a:ext cx="295278" cy="679869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34" idx="3"/>
            <a:endCxn id="42" idx="0"/>
          </p:cNvCxnSpPr>
          <p:nvPr/>
        </p:nvCxnSpPr>
        <p:spPr>
          <a:xfrm>
            <a:off x="5724774" y="2170037"/>
            <a:ext cx="232224" cy="655962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2" idx="3"/>
            <a:endCxn id="44" idx="2"/>
          </p:cNvCxnSpPr>
          <p:nvPr/>
        </p:nvCxnSpPr>
        <p:spPr>
          <a:xfrm flipV="1">
            <a:off x="7245676" y="2487065"/>
            <a:ext cx="157231" cy="64870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8" idx="0"/>
          </p:cNvCxnSpPr>
          <p:nvPr/>
        </p:nvCxnSpPr>
        <p:spPr>
          <a:xfrm rot="5400000">
            <a:off x="6479158" y="3434065"/>
            <a:ext cx="2222033" cy="34993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38" idx="1"/>
            <a:endCxn id="39" idx="2"/>
          </p:cNvCxnSpPr>
          <p:nvPr/>
        </p:nvCxnSpPr>
        <p:spPr>
          <a:xfrm rot="10800000">
            <a:off x="5490119" y="4463528"/>
            <a:ext cx="636407" cy="56629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39" idx="3"/>
            <a:endCxn id="38" idx="0"/>
          </p:cNvCxnSpPr>
          <p:nvPr/>
        </p:nvCxnSpPr>
        <p:spPr>
          <a:xfrm>
            <a:off x="6778796" y="4153756"/>
            <a:ext cx="636408" cy="56629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38" idx="2"/>
            <a:endCxn id="36" idx="0"/>
          </p:cNvCxnSpPr>
          <p:nvPr/>
        </p:nvCxnSpPr>
        <p:spPr>
          <a:xfrm rot="5400000">
            <a:off x="6483791" y="4753324"/>
            <a:ext cx="345145" cy="1517682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361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538718" y="1233282"/>
            <a:ext cx="5357054" cy="346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Team 2 : B &amp; H (Buy &amp; Hold)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Introduce Team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8177" y="5857738"/>
            <a:ext cx="6855945" cy="59764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Keyword : “10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년을 바라볼 주식이 아니면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10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분도 소유하지 마라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”</a:t>
            </a:r>
          </a:p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#Warren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Buffett, #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존버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증권투자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바이앤홀드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동학개미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508001" y="5706694"/>
            <a:ext cx="8233848" cy="45719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사각형: 둥근 모서리 93">
            <a:extLst/>
          </p:cNvPr>
          <p:cNvSpPr/>
          <p:nvPr/>
        </p:nvSpPr>
        <p:spPr>
          <a:xfrm>
            <a:off x="493487" y="2415500"/>
            <a:ext cx="1517760" cy="3177621"/>
          </a:xfrm>
          <a:prstGeom prst="roundRect">
            <a:avLst/>
          </a:prstGeom>
          <a:solidFill>
            <a:srgbClr val="40B0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29" name="사각형: 둥근 모서리 95">
            <a:extLst/>
          </p:cNvPr>
          <p:cNvSpPr/>
          <p:nvPr/>
        </p:nvSpPr>
        <p:spPr>
          <a:xfrm>
            <a:off x="2199818" y="2415500"/>
            <a:ext cx="1517760" cy="3177621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31" name="사각형: 둥근 모서리 96">
            <a:extLst/>
          </p:cNvPr>
          <p:cNvSpPr/>
          <p:nvPr/>
        </p:nvSpPr>
        <p:spPr>
          <a:xfrm>
            <a:off x="3920662" y="2415500"/>
            <a:ext cx="1517760" cy="317762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2" name="사각형: 둥근 모서리 97">
            <a:extLst/>
          </p:cNvPr>
          <p:cNvSpPr/>
          <p:nvPr/>
        </p:nvSpPr>
        <p:spPr>
          <a:xfrm>
            <a:off x="7339646" y="2415500"/>
            <a:ext cx="1517760" cy="3177621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3" name="TextBox 32">
            <a:extLst/>
          </p:cNvPr>
          <p:cNvSpPr txBox="1"/>
          <p:nvPr/>
        </p:nvSpPr>
        <p:spPr>
          <a:xfrm>
            <a:off x="938716" y="4094457"/>
            <a:ext cx="627308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Mentor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2430309" y="3756326"/>
            <a:ext cx="1056778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spcBef>
                <a:spcPts val="171"/>
              </a:spcBef>
              <a:tabLst>
                <a:tab pos="60873" algn="l"/>
                <a:tab pos="97396" algn="l"/>
              </a:tabLst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Lim Wan </a:t>
            </a:r>
            <a:r>
              <a:rPr lang="en-US" altLang="ko-KR" dirty="0" err="1"/>
              <a:t>Sik</a:t>
            </a:r>
            <a:endParaRPr lang="ko-KR" altLang="en-US" dirty="0"/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4118559" y="3756326"/>
            <a:ext cx="1097212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Yu Tae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Yeon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/>
          </p:cNvPr>
          <p:cNvSpPr txBox="1"/>
          <p:nvPr/>
        </p:nvSpPr>
        <p:spPr>
          <a:xfrm>
            <a:off x="7345314" y="3756326"/>
            <a:ext cx="149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  Song Tae Hyun</a:t>
            </a:r>
            <a:endParaRPr lang="ko-KR" altLang="en-US" dirty="0"/>
          </a:p>
        </p:txBody>
      </p:sp>
      <p:sp>
        <p:nvSpPr>
          <p:cNvPr id="37" name="타원 36">
            <a:extLst/>
          </p:cNvPr>
          <p:cNvSpPr/>
          <p:nvPr/>
        </p:nvSpPr>
        <p:spPr>
          <a:xfrm>
            <a:off x="745059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9" name="타원 38">
            <a:extLst/>
          </p:cNvPr>
          <p:cNvSpPr/>
          <p:nvPr/>
        </p:nvSpPr>
        <p:spPr>
          <a:xfrm>
            <a:off x="2455692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1" name="타원 40">
            <a:extLst/>
          </p:cNvPr>
          <p:cNvSpPr/>
          <p:nvPr/>
        </p:nvSpPr>
        <p:spPr>
          <a:xfrm>
            <a:off x="4180838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3" name="타원 42">
            <a:extLst/>
          </p:cNvPr>
          <p:cNvSpPr/>
          <p:nvPr/>
        </p:nvSpPr>
        <p:spPr>
          <a:xfrm>
            <a:off x="7604123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639560" y="3756326"/>
            <a:ext cx="1244219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Jwa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Yeon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774189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476251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188985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616444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/>
          </p:cNvPr>
          <p:cNvSpPr txBox="1"/>
          <p:nvPr/>
        </p:nvSpPr>
        <p:spPr>
          <a:xfrm>
            <a:off x="775317" y="494197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자연어처리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Box 51">
            <a:extLst/>
          </p:cNvPr>
          <p:cNvSpPr txBox="1"/>
          <p:nvPr/>
        </p:nvSpPr>
        <p:spPr>
          <a:xfrm>
            <a:off x="2621021" y="4094457"/>
            <a:ext cx="66682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/>
          </p:cNvPr>
          <p:cNvSpPr txBox="1"/>
          <p:nvPr/>
        </p:nvSpPr>
        <p:spPr>
          <a:xfrm>
            <a:off x="2450129" y="4941973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시계열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>
            <a:extLst/>
          </p:cNvPr>
          <p:cNvSpPr txBox="1"/>
          <p:nvPr/>
        </p:nvSpPr>
        <p:spPr>
          <a:xfrm>
            <a:off x="4346290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56">
            <a:extLst/>
          </p:cNvPr>
          <p:cNvSpPr txBox="1"/>
          <p:nvPr/>
        </p:nvSpPr>
        <p:spPr>
          <a:xfrm>
            <a:off x="3981724" y="4941973"/>
            <a:ext cx="1370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국내외 증권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/>
          </p:cNvPr>
          <p:cNvSpPr txBox="1"/>
          <p:nvPr/>
        </p:nvSpPr>
        <p:spPr>
          <a:xfrm>
            <a:off x="7773749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TextBox 59">
            <a:extLst/>
          </p:cNvPr>
          <p:cNvSpPr txBox="1"/>
          <p:nvPr/>
        </p:nvSpPr>
        <p:spPr>
          <a:xfrm>
            <a:off x="7522740" y="4941973"/>
            <a:ext cx="1143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주가 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EDA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</a:t>
            </a:r>
            <a:r>
              <a:rPr lang="ko-KR" altLang="en-US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석</a:t>
            </a:r>
          </a:p>
        </p:txBody>
      </p:sp>
      <p:sp>
        <p:nvSpPr>
          <p:cNvPr id="61" name="사각형: 둥근 모서리 97">
            <a:extLst/>
          </p:cNvPr>
          <p:cNvSpPr/>
          <p:nvPr/>
        </p:nvSpPr>
        <p:spPr>
          <a:xfrm>
            <a:off x="5634162" y="2415500"/>
            <a:ext cx="1517760" cy="317762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62" name="TextBox 61">
            <a:extLst/>
          </p:cNvPr>
          <p:cNvSpPr txBox="1"/>
          <p:nvPr/>
        </p:nvSpPr>
        <p:spPr>
          <a:xfrm>
            <a:off x="5753021" y="3756326"/>
            <a:ext cx="1272234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 Park </a:t>
            </a:r>
            <a:r>
              <a:rPr lang="en-US" altLang="ko-KR" dirty="0" err="1"/>
              <a:t>Jin</a:t>
            </a:r>
            <a:r>
              <a:rPr lang="en-US" altLang="ko-KR" dirty="0"/>
              <a:t> Young</a:t>
            </a:r>
            <a:endParaRPr lang="ko-KR" altLang="en-US" dirty="0"/>
          </a:p>
        </p:txBody>
      </p:sp>
      <p:sp>
        <p:nvSpPr>
          <p:cNvPr id="63" name="타원 62">
            <a:extLst/>
          </p:cNvPr>
          <p:cNvSpPr/>
          <p:nvPr/>
        </p:nvSpPr>
        <p:spPr>
          <a:xfrm>
            <a:off x="5898639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cxnSp>
        <p:nvCxnSpPr>
          <p:cNvPr id="65" name="직선 연결선 64"/>
          <p:cNvCxnSpPr/>
          <p:nvPr/>
        </p:nvCxnSpPr>
        <p:spPr>
          <a:xfrm>
            <a:off x="5910960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/>
          </p:cNvPr>
          <p:cNvSpPr txBox="1"/>
          <p:nvPr/>
        </p:nvSpPr>
        <p:spPr>
          <a:xfrm>
            <a:off x="6068265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Box 67">
            <a:extLst/>
          </p:cNvPr>
          <p:cNvSpPr txBox="1"/>
          <p:nvPr/>
        </p:nvSpPr>
        <p:spPr>
          <a:xfrm>
            <a:off x="5884839" y="4941973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변화율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사각형: 둥근 모서리 96">
            <a:extLst/>
          </p:cNvPr>
          <p:cNvSpPr/>
          <p:nvPr/>
        </p:nvSpPr>
        <p:spPr>
          <a:xfrm>
            <a:off x="5652203" y="1835933"/>
            <a:ext cx="3148866" cy="42828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Team </a:t>
            </a:r>
            <a:r>
              <a:rPr lang="en-US" altLang="ko-KR" sz="1600" b="1" dirty="0" smtClean="0">
                <a:latin typeface="+mn-ea"/>
              </a:rPr>
              <a:t>Members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4" t="17997" r="14522" b="43826"/>
          <a:stretch/>
        </p:blipFill>
        <p:spPr>
          <a:xfrm>
            <a:off x="2430309" y="2587197"/>
            <a:ext cx="1056778" cy="935877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29893" r="35267" b="52700"/>
          <a:stretch/>
        </p:blipFill>
        <p:spPr>
          <a:xfrm>
            <a:off x="5896446" y="2587197"/>
            <a:ext cx="1017289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9" t="12910" r="23793" b="52808"/>
          <a:stretch/>
        </p:blipFill>
        <p:spPr>
          <a:xfrm>
            <a:off x="7605703" y="2587197"/>
            <a:ext cx="999001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t="17983" r="24008" b="27663"/>
          <a:stretch/>
        </p:blipFill>
        <p:spPr>
          <a:xfrm>
            <a:off x="4180838" y="2587198"/>
            <a:ext cx="1011019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4" name="TextBox 73">
            <a:extLst/>
          </p:cNvPr>
          <p:cNvSpPr txBox="1"/>
          <p:nvPr/>
        </p:nvSpPr>
        <p:spPr>
          <a:xfrm>
            <a:off x="671122" y="520323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이상탐지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/>
          </p:cNvPr>
          <p:cNvSpPr txBox="1"/>
          <p:nvPr/>
        </p:nvSpPr>
        <p:spPr>
          <a:xfrm>
            <a:off x="2265784" y="5203232"/>
            <a:ext cx="1377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종목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/>
          </p:cNvPr>
          <p:cNvSpPr txBox="1"/>
          <p:nvPr/>
        </p:nvSpPr>
        <p:spPr>
          <a:xfrm>
            <a:off x="4082712" y="5203232"/>
            <a:ext cx="1168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시장분석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TextBox 76">
            <a:extLst/>
          </p:cNvPr>
          <p:cNvSpPr txBox="1"/>
          <p:nvPr/>
        </p:nvSpPr>
        <p:spPr>
          <a:xfrm>
            <a:off x="7409182" y="520323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주가 상관성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TextBox 77">
            <a:extLst/>
          </p:cNvPr>
          <p:cNvSpPr txBox="1"/>
          <p:nvPr/>
        </p:nvSpPr>
        <p:spPr>
          <a:xfrm>
            <a:off x="5650800" y="5203232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예측모델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알고리즘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TextBox 78">
            <a:extLst/>
          </p:cNvPr>
          <p:cNvSpPr txBox="1"/>
          <p:nvPr/>
        </p:nvSpPr>
        <p:spPr>
          <a:xfrm>
            <a:off x="698373" y="4471773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LG CNS</a:t>
            </a: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보안플랫폼팀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TextBox 79">
            <a:extLst/>
          </p:cNvPr>
          <p:cNvSpPr txBox="1"/>
          <p:nvPr/>
        </p:nvSpPr>
        <p:spPr>
          <a:xfrm>
            <a:off x="2400433" y="44717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디지털금융부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TI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TextBox 80">
            <a:extLst/>
          </p:cNvPr>
          <p:cNvSpPr txBox="1"/>
          <p:nvPr/>
        </p:nvSpPr>
        <p:spPr>
          <a:xfrm>
            <a:off x="4113170" y="447177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시스템운영부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미들웨어</a:t>
            </a:r>
            <a:r>
              <a:rPr lang="ko-KR" altLang="en-US" sz="1200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TextBox 81">
            <a:extLst/>
          </p:cNvPr>
          <p:cNvSpPr txBox="1"/>
          <p:nvPr/>
        </p:nvSpPr>
        <p:spPr>
          <a:xfrm>
            <a:off x="7617571" y="447177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대외채널부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기업채널</a:t>
            </a:r>
            <a:r>
              <a:rPr lang="ko-KR" altLang="en-US" sz="1200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TextBox 82">
            <a:extLst/>
          </p:cNvPr>
          <p:cNvSpPr txBox="1"/>
          <p:nvPr/>
        </p:nvSpPr>
        <p:spPr>
          <a:xfrm>
            <a:off x="5912087" y="447177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정보보안부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보안관제팀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7"/>
          <a:stretch/>
        </p:blipFill>
        <p:spPr bwMode="auto">
          <a:xfrm>
            <a:off x="745059" y="2587198"/>
            <a:ext cx="1015096" cy="9211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147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2705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</a:t>
            </a:r>
          </a:p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Characteristic 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908168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특성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특성 분석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시계열분해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이동평균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Samsung Stock Price Moving Average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743165"/>
            <a:ext cx="4222324" cy="140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년간 삼성전자 주가 의 이동평균선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,20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,60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,120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자유형 37"/>
          <p:cNvSpPr>
            <a:spLocks/>
          </p:cNvSpPr>
          <p:nvPr/>
        </p:nvSpPr>
        <p:spPr bwMode="auto">
          <a:xfrm rot="16200000">
            <a:off x="6464764" y="666318"/>
            <a:ext cx="1209575" cy="3363280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5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투자심리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시중금리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생명선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/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60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시장 수급 상황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90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추세의 전환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120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경기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 rot="16200000">
            <a:off x="4453749" y="2018589"/>
            <a:ext cx="1209573" cy="65874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 rot="16200000">
            <a:off x="6526625" y="1880705"/>
            <a:ext cx="1085852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방향성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상승세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하락세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/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배열도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정배열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역배열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지지와 저항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크로스 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골든크로스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6200000">
            <a:off x="4515611" y="3232975"/>
            <a:ext cx="1085850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200691" y="3151691"/>
            <a:ext cx="242844" cy="434173"/>
            <a:chOff x="8157282" y="4087385"/>
            <a:chExt cx="426608" cy="580915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4" y="3286120"/>
            <a:ext cx="4222326" cy="302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자유형 24"/>
          <p:cNvSpPr>
            <a:spLocks/>
          </p:cNvSpPr>
          <p:nvPr/>
        </p:nvSpPr>
        <p:spPr bwMode="auto">
          <a:xfrm rot="16200000">
            <a:off x="5992859" y="3557478"/>
            <a:ext cx="2153389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상승추세가 지속된다는 것을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전제로 </a:t>
            </a:r>
            <a:r>
              <a:rPr lang="ko-KR" altLang="en-US" sz="13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골든크로스는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매수신호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데드크로스는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하락추세가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이어진다는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전제로 </a:t>
            </a:r>
            <a:r>
              <a:rPr lang="ko-KR" altLang="en-US" sz="13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약세장으로의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전환신호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※ Red :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Green :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든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크로스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6200000">
            <a:off x="3981845" y="4909751"/>
            <a:ext cx="2153385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/>
              <a:t>설명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343150" y="3460802"/>
            <a:ext cx="323850" cy="2682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857250" y="2026920"/>
            <a:ext cx="3531870" cy="896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300" y="2263158"/>
            <a:ext cx="1386840" cy="20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우상향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트렌드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보임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504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# Reference - MA Analysis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 평균선이란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7" y="4199405"/>
            <a:ext cx="3953639" cy="222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7" y="1727200"/>
            <a:ext cx="3953639" cy="23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37"/>
          <p:cNvSpPr>
            <a:spLocks/>
          </p:cNvSpPr>
          <p:nvPr/>
        </p:nvSpPr>
        <p:spPr bwMode="auto">
          <a:xfrm>
            <a:off x="4646450" y="1727200"/>
            <a:ext cx="4167765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Golden/Dead Cross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4646450" y="2087880"/>
            <a:ext cx="4167765" cy="2007645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 상승하는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 이동평균선을 단기 이동평균선이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밑에서 위로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상향 돌파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하락하는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 이동평균선을 단기 이동평균선이 위에서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밑으로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하향 돌파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장기와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이동평균선의 방향이 동일한 상황에서 교차가 나타나는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것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5" name="Freeform 37"/>
          <p:cNvSpPr>
            <a:spLocks/>
          </p:cNvSpPr>
          <p:nvPr/>
        </p:nvSpPr>
        <p:spPr bwMode="auto">
          <a:xfrm>
            <a:off x="4646450" y="4176578"/>
            <a:ext cx="4167765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Fake </a:t>
            </a:r>
            <a:r>
              <a:rPr lang="en-US" altLang="ko-KR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Golden/Dead Cross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>
            <a:spLocks/>
          </p:cNvSpPr>
          <p:nvPr/>
        </p:nvSpPr>
        <p:spPr bwMode="auto">
          <a:xfrm>
            <a:off x="4646450" y="4537258"/>
            <a:ext cx="4167765" cy="1885316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하락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상태에 있는 장기 이동평균선을 단기 이동평균선이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상향 돌파하는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상승상태에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있는 장기 이동평균선을 단기 이동평균선이 위에서 밑으로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하향 돌파하는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장단기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이동평균선의 방향이 서로 다를 때 교차가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나타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남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77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Samsung Stock Time Series Analysis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자유형 32"/>
          <p:cNvSpPr>
            <a:spLocks/>
          </p:cNvSpPr>
          <p:nvPr/>
        </p:nvSpPr>
        <p:spPr bwMode="auto">
          <a:xfrm rot="16200000">
            <a:off x="6569937" y="2752691"/>
            <a:ext cx="1116774" cy="3245742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년단위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월별 패턴 분석을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해보았을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때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 월에 상승 혹은 하락의 패턴이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보이지 않음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특정년도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(16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이후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년도별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패턴의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차이가 매우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달라짐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 rot="16200000">
            <a:off x="4558924" y="3987420"/>
            <a:ext cx="1116767" cy="776291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smtClean="0"/>
              <a:t>Seasonal plot</a:t>
            </a:r>
          </a:p>
          <a:p>
            <a:pPr algn="ctr"/>
            <a:r>
              <a:rPr lang="ko-KR" altLang="en-US" sz="1400" b="1" dirty="0" smtClean="0"/>
              <a:t>설명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2" y="1691379"/>
            <a:ext cx="4022032" cy="206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22333" y="1819699"/>
            <a:ext cx="1169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년도별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그래프 패턴이 다름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75508" y="1691379"/>
            <a:ext cx="4139341" cy="1740388"/>
            <a:chOff x="375508" y="1691379"/>
            <a:chExt cx="4139341" cy="1539088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10" y="1691379"/>
              <a:ext cx="4139339" cy="741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08" y="2515662"/>
              <a:ext cx="4139339" cy="714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838200" y="1784282"/>
              <a:ext cx="1386840" cy="17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>
                  <a:solidFill>
                    <a:schemeClr val="accent2"/>
                  </a:solidFill>
                  <a:latin typeface="+mn-ea"/>
                </a:rPr>
                <a:t>우상향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 </a:t>
              </a:r>
              <a:r>
                <a:rPr lang="ko-KR" altLang="en-US" sz="1050" b="1" dirty="0" err="1" smtClean="0">
                  <a:solidFill>
                    <a:schemeClr val="accent2"/>
                  </a:solidFill>
                  <a:latin typeface="+mn-ea"/>
                </a:rPr>
                <a:t>트렌드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 보임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38199" y="2558505"/>
              <a:ext cx="1725119" cy="17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계절별 패턴이 보지 않음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15" name="자유형 14"/>
          <p:cNvSpPr>
            <a:spLocks/>
          </p:cNvSpPr>
          <p:nvPr/>
        </p:nvSpPr>
        <p:spPr bwMode="auto">
          <a:xfrm rot="16200000">
            <a:off x="2448667" y="2112611"/>
            <a:ext cx="651772" cy="3480591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계절성 분석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 계절에 영향 받음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 혹은 하강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기울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`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 분석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주기적 패턴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rot="16200000">
            <a:off x="378996" y="3523540"/>
            <a:ext cx="651771" cy="65874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  <p:sp>
        <p:nvSpPr>
          <p:cNvPr id="29" name="자유형 28"/>
          <p:cNvSpPr>
            <a:spLocks/>
          </p:cNvSpPr>
          <p:nvPr/>
        </p:nvSpPr>
        <p:spPr bwMode="auto">
          <a:xfrm rot="16200000">
            <a:off x="6405771" y="4078706"/>
            <a:ext cx="1445108" cy="3245740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박스도표를 통한 연도별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 분포를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명확하게 보여줌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특히 연도별은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2017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년부터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우상향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것으로 보여지며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월별은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가장 높은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달이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11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낮은 달이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연말로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가면서 상승하는 것으로 나타남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59" name="Freeform 24"/>
          <p:cNvSpPr>
            <a:spLocks/>
          </p:cNvSpPr>
          <p:nvPr/>
        </p:nvSpPr>
        <p:spPr bwMode="auto">
          <a:xfrm rot="16200000">
            <a:off x="4381953" y="5300628"/>
            <a:ext cx="1438287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Plot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75507" y="4257675"/>
            <a:ext cx="4139340" cy="2166454"/>
            <a:chOff x="375510" y="1691377"/>
            <a:chExt cx="8474666" cy="3255377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10" y="1691377"/>
              <a:ext cx="8474666" cy="3255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직사각형 60"/>
            <p:cNvSpPr/>
            <p:nvPr/>
          </p:nvSpPr>
          <p:spPr>
            <a:xfrm>
              <a:off x="2582366" y="2590800"/>
              <a:ext cx="1818183" cy="22193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341185" y="2438400"/>
              <a:ext cx="307266" cy="2124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855660" y="2047876"/>
              <a:ext cx="307266" cy="24288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5117306" y="1819699"/>
            <a:ext cx="3633887" cy="12079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101096" y="3086100"/>
            <a:ext cx="3633887" cy="42187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7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101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Influence Variable</a:t>
            </a:r>
          </a:p>
          <a:p>
            <a:r>
              <a:rPr lang="en-US" altLang="ko-KR" dirty="0" smtClean="0"/>
              <a:t>Analysis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31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주가와 영향변수 상관관계 분석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92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692476"/>
            <a:ext cx="2605848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투자판단의 요소 분석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(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정량적 요소 분석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692476"/>
            <a:ext cx="250136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영향변수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선후행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주식 종목 분석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375372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420081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Correlation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</a:p>
        </p:txBody>
      </p:sp>
      <p:sp>
        <p:nvSpPr>
          <p:cNvPr id="26" name="타원 25"/>
          <p:cNvSpPr/>
          <p:nvPr/>
        </p:nvSpPr>
        <p:spPr>
          <a:xfrm>
            <a:off x="4876686" y="2420081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Investment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</a:t>
            </a:r>
          </a:p>
        </p:txBody>
      </p:sp>
      <p:sp>
        <p:nvSpPr>
          <p:cNvPr id="27" name="타원 26"/>
          <p:cNvSpPr/>
          <p:nvPr/>
        </p:nvSpPr>
        <p:spPr>
          <a:xfrm>
            <a:off x="3092730" y="3927866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SOX Gap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</a:p>
        </p:txBody>
      </p:sp>
      <p:sp>
        <p:nvSpPr>
          <p:cNvPr id="28" name="타원 27"/>
          <p:cNvSpPr/>
          <p:nvPr/>
        </p:nvSpPr>
        <p:spPr>
          <a:xfrm>
            <a:off x="4876686" y="3927866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Covid19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Trends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17238" y="4168661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사회적영향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발생 전후에 따른 주가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4168661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필라델피아반도체지수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대한 상관성 분석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양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음 상관관계 파악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주가의 상관관계 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3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Correlation Influence Variable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 변수에 대한 삼성전자 상관관계 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5905500" y="1691378"/>
            <a:ext cx="2944675" cy="391422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관련 높은 종목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의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패턴 그래프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5905500" y="2082801"/>
            <a:ext cx="2944675" cy="21970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(Close)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의 그래프를 비교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코로나 이후 삼성전자의 가격에 선행하는 모습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는 삼성전자의 가격에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후행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모습을 보임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예측 지표 불가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  <a:sym typeface="Wingdings" panose="05000000000000000000" pitchFamily="2" charset="2"/>
            </a:endParaRPr>
          </a:p>
          <a:p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삼성전기 역시 삼성전자에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선행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모습을 보임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예측 지표 가능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1691378"/>
            <a:ext cx="2670825" cy="20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691379"/>
            <a:ext cx="2590801" cy="208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7" y="4146325"/>
            <a:ext cx="2670825" cy="21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9" y="4146326"/>
            <a:ext cx="2590801" cy="215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reeform 37"/>
          <p:cNvSpPr>
            <a:spLocks/>
          </p:cNvSpPr>
          <p:nvPr/>
        </p:nvSpPr>
        <p:spPr bwMode="auto">
          <a:xfrm>
            <a:off x="5911468" y="4398603"/>
            <a:ext cx="2902748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뉴스 게시 주가변동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5911468" y="4762499"/>
            <a:ext cx="2902748" cy="16153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 주식 종가의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일에 해당하는 뉴스 기사를 확인하여 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기사가 많은 날과 삼성전자 주식 가격이 피크로 올라간 날은 일치하지 않는 것으로 분석 되었음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8859" y="3768571"/>
            <a:ext cx="422148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현대차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삼성전기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SDI,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환율 주가 변경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3876" y="6299080"/>
            <a:ext cx="5114924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인터넷 기사 내 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관련 기사 게시 추이에 따른 주가 변경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919561" y="4474803"/>
            <a:ext cx="1912539" cy="151048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347800" y="5659098"/>
            <a:ext cx="2291000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492500" y="2731639"/>
            <a:ext cx="2146300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774419" y="2501900"/>
            <a:ext cx="1121181" cy="101713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84924" y="2201225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음의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1781" y="1875051"/>
            <a:ext cx="1367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2"/>
                </a:solidFill>
                <a:latin typeface="+mn-ea"/>
              </a:rPr>
              <a:t>양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의 관계 내 선행 지표 분석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3300" y="4343777"/>
            <a:ext cx="12191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기사 게시 수와 </a:t>
            </a:r>
            <a:endParaRPr lang="en-US" altLang="ko-KR" sz="105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주가변동이 관련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2107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Correlation Influence Variable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 변수에 대한 삼성전자 상관관계 분석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기관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외국인 거래량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5905500" y="1691378"/>
            <a:ext cx="2944675" cy="391422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주요 거래량에 따른 주가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5905500" y="2082801"/>
            <a:ext cx="2944675" cy="21970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삼성전자주가와 개인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기관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외국인의 거래량에 따른 가격 변동 분석 결과 최근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년간 개인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기관의 거래량에 따라 가격이 변동되는 모습을 보임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  <a:sym typeface="Wingdings" panose="05000000000000000000" pitchFamily="2" charset="2"/>
            </a:endParaRPr>
          </a:p>
          <a:p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외국인의 패턴을 찾기 어려움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일반적으로 외국인 매수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매도에 상승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하락이라는 공식은 보이지 않음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Freeform 37"/>
          <p:cNvSpPr>
            <a:spLocks/>
          </p:cNvSpPr>
          <p:nvPr/>
        </p:nvSpPr>
        <p:spPr bwMode="auto">
          <a:xfrm>
            <a:off x="5911468" y="4398603"/>
            <a:ext cx="2902748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보조지표 분석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5911468" y="4762499"/>
            <a:ext cx="2902748" cy="16153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미국 시장대표지수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3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대장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ETF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중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IT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관련 종목이 많은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QQQ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10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지연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비교시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삼성전자 주가와 선행지표로 나타나는 것으로 보임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91377"/>
            <a:ext cx="2825453" cy="20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03328"/>
            <a:ext cx="5334000" cy="197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91379"/>
            <a:ext cx="2419349" cy="201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00026" y="3710453"/>
            <a:ext cx="3073102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개인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기관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외국인 매매에 따른 주가 변동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11623" y="3710453"/>
            <a:ext cx="3073102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QQQ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지수에 따른 주가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393641" y="6374939"/>
            <a:ext cx="7834102" cy="1923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 latinLnBrk="0">
              <a:lnSpc>
                <a:spcPts val="1534"/>
              </a:lnSpc>
              <a:spcBef>
                <a:spcPts val="681"/>
              </a:spcBef>
              <a:spcAft>
                <a:spcPct val="0"/>
              </a:spcAft>
              <a:buClrTx/>
              <a:buSzTx/>
              <a:tabLst>
                <a:tab pos="0" algn="l"/>
                <a:tab pos="60873" algn="l"/>
              </a:tabLst>
            </a:pP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QQQ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 Invesco QQQ Trust ETF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IT 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기술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63.69%, 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경기소비재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20.03%, </a:t>
            </a:r>
            <a:r>
              <a:rPr lang="ko-KR" altLang="en-US" sz="12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헬스케어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7.07% 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등에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분포된 </a:t>
            </a: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ETF</a:t>
            </a:r>
            <a:endParaRPr lang="ko-KR" altLang="ko-KR" sz="12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3850" y="6030701"/>
            <a:ext cx="5333999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개인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기관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외국인 삼성전자 주가와 개별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8050" y="2186958"/>
            <a:ext cx="1466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QQQ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지수가 선행 </a:t>
            </a:r>
            <a:endParaRPr lang="en-US" altLang="ko-KR" sz="105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보</a:t>
            </a:r>
            <a:r>
              <a:rPr lang="ko-KR" altLang="en-US" sz="1050" b="1" dirty="0">
                <a:solidFill>
                  <a:schemeClr val="accent2"/>
                </a:solidFill>
                <a:latin typeface="+mn-ea"/>
              </a:rPr>
              <a:t>조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지표로 사용가능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466850" y="4182740"/>
            <a:ext cx="942975" cy="69405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66749" y="4810840"/>
            <a:ext cx="1776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개인</a:t>
            </a:r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기관거래량에 주가 지수 상승 일부 영향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11623" y="4677477"/>
            <a:ext cx="1466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외국인은 패턴을 찾기 어려움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76244" y="5207285"/>
            <a:ext cx="1176334" cy="44103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842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001" y="759269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8025" y="1637168"/>
            <a:ext cx="1729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Purpose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96251" y="160020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1167" y="162789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38842" y="2232613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 Characteristic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96251" y="219564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167" y="222334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38025" y="2828058"/>
            <a:ext cx="2937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 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 Analysis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96251" y="279109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51167" y="281878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8025" y="3438856"/>
            <a:ext cx="3596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Variable </a:t>
            </a:r>
            <a:r>
              <a:rPr lang="en-US" altLang="ko-KR" dirty="0" smtClean="0"/>
              <a:t>Preconditioning</a:t>
            </a:r>
            <a:r>
              <a:rPr lang="en-US" altLang="ko-KR" dirty="0"/>
              <a:t> process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251" y="340188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1167" y="342958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8025" y="4055251"/>
            <a:ext cx="231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Engineering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96251" y="4018283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1167" y="4045982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8025" y="4650696"/>
            <a:ext cx="274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 Model &amp; Prediction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96251" y="461372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51167" y="464142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38025" y="5261494"/>
            <a:ext cx="2687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Performance  &amp; achieve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96251" y="5224526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51167" y="5252225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Correlation Influence Variable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상세 분석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기관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외국인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거래량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vix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qqq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SOX, USD, SNP500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81" y="1603277"/>
            <a:ext cx="2656512" cy="10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6" y="1603277"/>
            <a:ext cx="2669286" cy="10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11" y="1603277"/>
            <a:ext cx="2676316" cy="10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66" y="2867001"/>
            <a:ext cx="2668128" cy="10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491486" y="5468474"/>
            <a:ext cx="8229313" cy="1098140"/>
            <a:chOff x="414390" y="4860261"/>
            <a:chExt cx="7065558" cy="722679"/>
          </a:xfrm>
        </p:grpSpPr>
        <p:sp>
          <p:nvSpPr>
            <p:cNvPr id="30" name="자유형 29"/>
            <p:cNvSpPr>
              <a:spLocks/>
            </p:cNvSpPr>
            <p:nvPr/>
          </p:nvSpPr>
          <p:spPr bwMode="auto">
            <a:xfrm rot="16200000">
              <a:off x="4085160" y="2188148"/>
              <a:ext cx="722675" cy="6066901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eaVert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최근 삼성전자주가의 상승에 큰 기여를 한 것은 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압도적인 개인 거래량에 따른 개인 매수자의 영향</a:t>
              </a:r>
              <a:endParaRPr lang="en-US" altLang="ko-KR" sz="12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</a:t>
              </a:r>
              <a:r>
                <a:rPr lang="en-US" altLang="ko-KR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지표 상승과 달러의 하락으로 반도체 부족현상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에 따른 반사효과로 저가 반도체 구매를 위한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삼성전자의 가치상승에 대한 기대도 작용한 것으로 분석됨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. 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국내외 주요 반도체 관련 지수</a:t>
              </a:r>
              <a:r>
                <a:rPr lang="en-US" altLang="ko-KR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기술지수</a:t>
              </a:r>
              <a:r>
                <a:rPr lang="en-US" altLang="ko-KR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중국지수등과의 양의 관계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를 보이며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영향변수로 판단됨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 rot="16200000">
              <a:off x="552382" y="4722274"/>
              <a:ext cx="722674" cy="998658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1C657C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대표지표</a:t>
              </a:r>
              <a:endPara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거래량과 </a:t>
              </a:r>
              <a:endPara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삼성전자주가의 </a:t>
              </a:r>
              <a:endPara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상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관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관계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71" y="2867001"/>
            <a:ext cx="2690136" cy="10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33781" y="2578952"/>
            <a:ext cx="2656512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삼성전자주가와 개인거래량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59874" y="2578952"/>
            <a:ext cx="2656512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삼성전자주가와 기관거래량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056861" y="2578952"/>
            <a:ext cx="2755444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삼성전자주가와 외국인거래량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81" y="2867001"/>
            <a:ext cx="2656512" cy="10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433781" y="3848246"/>
            <a:ext cx="2656512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삼성전자주가와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SOX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55576" y="3848246"/>
            <a:ext cx="286510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삼성전자주가와 달러환율 변동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56861" y="3848246"/>
            <a:ext cx="2755444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삼성전자주가와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SNP500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81" y="4155776"/>
            <a:ext cx="2656512" cy="10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66" y="4155776"/>
            <a:ext cx="2662320" cy="10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433781" y="5143021"/>
            <a:ext cx="2656512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삼성전자주가와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항셍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55576" y="5143021"/>
            <a:ext cx="286510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삼성전자주가와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QQQ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56861" y="5143021"/>
            <a:ext cx="2755444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삼성전자주가와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VIX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6" y="4155776"/>
            <a:ext cx="2669286" cy="104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687694" y="4319779"/>
            <a:ext cx="1466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패턴을 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찾기 어려움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5325035" y="3160058"/>
            <a:ext cx="461167" cy="31376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11802" y="2973503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음의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932001" y="3160058"/>
            <a:ext cx="1016517" cy="62304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1884761" y="1792941"/>
            <a:ext cx="1052368" cy="51531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62037" y="1724929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양의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57552" y="2175296"/>
            <a:ext cx="17286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매도가 </a:t>
            </a:r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높아도 상승하는 경향을 보임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27105" y="2175296"/>
            <a:ext cx="17286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매도가 </a:t>
            </a:r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높아도 상승하는 경향을 보임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1158440" y="3160058"/>
            <a:ext cx="1778689" cy="62304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6873240" y="3077477"/>
            <a:ext cx="1778689" cy="62304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3987453" y="4366252"/>
            <a:ext cx="1778689" cy="62304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1158440" y="4366252"/>
            <a:ext cx="1778689" cy="62304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62037" y="2971023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양의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762037" y="4238988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양의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511801" y="4238988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양의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15506" y="2952309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양의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9566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2</a:t>
            </a:r>
            <a:r>
              <a:rPr lang="en-US" altLang="ko-KR" dirty="0"/>
              <a:t>. SOX Gap Analysis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Gap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– SOX(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필라델피아 반도체 지수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6" y="1749432"/>
            <a:ext cx="2702246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05" y="1749432"/>
            <a:ext cx="2486261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35" y="1749432"/>
            <a:ext cx="2508963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91486" y="4712300"/>
            <a:ext cx="8229313" cy="1540539"/>
            <a:chOff x="414390" y="4860261"/>
            <a:chExt cx="7065558" cy="722679"/>
          </a:xfrm>
        </p:grpSpPr>
        <p:sp>
          <p:nvSpPr>
            <p:cNvPr id="30" name="자유형 29"/>
            <p:cNvSpPr>
              <a:spLocks/>
            </p:cNvSpPr>
            <p:nvPr/>
          </p:nvSpPr>
          <p:spPr bwMode="auto">
            <a:xfrm rot="16200000">
              <a:off x="4085160" y="2188148"/>
              <a:ext cx="722675" cy="6066901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eaVert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(Close)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SOX(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필라델피아반도체 지수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는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판매량과 생산 등을 나타내는 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en-US" altLang="ko-KR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지수의 영향을 받으며 후행 상승하는 것으로 분석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되어 양의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상관관계가 뚜렷함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변화율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일별 가격변화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은 명백한 상관관계가 보이지 않음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</a:p>
            <a:p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</a:t>
              </a:r>
              <a:r>
                <a:rPr lang="en-US" altLang="ko-KR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(Close)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 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국내총생산</a:t>
              </a:r>
              <a:r>
                <a:rPr lang="en-US" altLang="ko-KR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(GDP)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와는 </a:t>
              </a:r>
              <a:r>
                <a:rPr lang="ko-KR" altLang="en-US" sz="1200" b="1" u="sng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우상향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하면서 양의 상관관계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를 보임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경제성장률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실질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GDP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성장률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과는 음의 상관관계를 보이나 경제성장률과 삼성전자의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연관성을 찾기는 어려워 보임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경제성장에 차지하는 삼성전자의 비중이 중요해 보임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 rot="16200000">
              <a:off x="552382" y="4722274"/>
              <a:ext cx="722674" cy="998658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1C657C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삼성전자와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대표 지수간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상관관계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분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88698" y="5733200"/>
            <a:ext cx="426608" cy="318747"/>
            <a:chOff x="8157282" y="4087385"/>
            <a:chExt cx="426608" cy="580915"/>
          </a:xfrm>
        </p:grpSpPr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51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378857" y="2365829"/>
            <a:ext cx="1698172" cy="144417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3933371" y="2104571"/>
            <a:ext cx="1852831" cy="170543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538292" y="2957287"/>
            <a:ext cx="2025137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22512" y="4120926"/>
            <a:ext cx="26712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SOX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 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42805" y="4120926"/>
            <a:ext cx="2486261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국내총생산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(GDP)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900843" y="4120927"/>
            <a:ext cx="3108246" cy="352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경제성장률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실질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GDP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성장률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78857" y="2544748"/>
            <a:ext cx="973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우상향으로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79084" y="2544748"/>
            <a:ext cx="973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우상향으로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0422" y="2123842"/>
            <a:ext cx="12540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음의 상관관계로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16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3</a:t>
            </a:r>
            <a:r>
              <a:rPr lang="en-US" altLang="ko-KR" dirty="0"/>
              <a:t>. Investment Factor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 변수에 대한 상관관계 분석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Change point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857830"/>
            <a:ext cx="5287926" cy="13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Freeform 37"/>
          <p:cNvSpPr>
            <a:spLocks/>
          </p:cNvSpPr>
          <p:nvPr/>
        </p:nvSpPr>
        <p:spPr bwMode="auto">
          <a:xfrm>
            <a:off x="5786202" y="185783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Change Point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변동분석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자유형 27"/>
          <p:cNvSpPr>
            <a:spLocks/>
          </p:cNvSpPr>
          <p:nvPr/>
        </p:nvSpPr>
        <p:spPr bwMode="auto">
          <a:xfrm>
            <a:off x="5786202" y="2240280"/>
            <a:ext cx="3063973" cy="167640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Change Point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선정 후 변동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 등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사전 고지된 데이터로 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실제 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Event Day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주가의 변동과 연관성 분석</a:t>
            </a:r>
            <a:endParaRPr lang="en-US" altLang="ko-KR" sz="13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9" name="Freeform 37"/>
          <p:cNvSpPr>
            <a:spLocks/>
          </p:cNvSpPr>
          <p:nvPr/>
        </p:nvSpPr>
        <p:spPr bwMode="auto">
          <a:xfrm>
            <a:off x="5786202" y="417431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변동 분석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자유형 49"/>
          <p:cNvSpPr>
            <a:spLocks/>
          </p:cNvSpPr>
          <p:nvPr/>
        </p:nvSpPr>
        <p:spPr bwMode="auto">
          <a:xfrm>
            <a:off x="5786202" y="4556760"/>
            <a:ext cx="3063973" cy="1647102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 출시 이후에는 대체적으로 상승의 경우가 많기는 했지만 하락하는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경우도 존재하였음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제품의 결함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3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리콜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같은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큰 이슈인 경우는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하락의 경향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보임 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84787" y="3682076"/>
            <a:ext cx="5272705" cy="2384629"/>
            <a:chOff x="384787" y="3682076"/>
            <a:chExt cx="5272705" cy="2384629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7" y="3682077"/>
              <a:ext cx="1695346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70" y="3682076"/>
              <a:ext cx="1695346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277" y="3682076"/>
              <a:ext cx="1710215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9" y="4913142"/>
              <a:ext cx="1695346" cy="1153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71" y="4913143"/>
              <a:ext cx="1695344" cy="1153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002" y="4913142"/>
              <a:ext cx="1716037" cy="1153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3238865" y="3682077"/>
              <a:ext cx="151106" cy="1153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00188" y="3742594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>
                  <a:solidFill>
                    <a:schemeClr val="accent2"/>
                  </a:solidFill>
                  <a:latin typeface="+mn-ea"/>
                </a:rPr>
                <a:t>리콜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 하락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384789" y="3225799"/>
            <a:ext cx="527270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Python Change Point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일자 설정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배당락일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스마트폰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출시일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리콜일자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등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4789" y="6101559"/>
            <a:ext cx="527270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Change Point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 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03063" y="5032437"/>
            <a:ext cx="3678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다른 포인트와는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출시일에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일부 상승이 보임</a:t>
            </a:r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,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배당락일은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상은과 크게 관련이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9844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3</a:t>
            </a:r>
            <a:r>
              <a:rPr lang="en-US" altLang="ko-KR" dirty="0"/>
              <a:t>. Investment Factor</a:t>
            </a:r>
            <a:endParaRPr lang="ko-KR" altLang="en-US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 변수에 대한 상관관계 분석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Change point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5786202" y="185783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삼성전자와 영향 변수 간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Peak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자유형 38"/>
          <p:cNvSpPr>
            <a:spLocks/>
          </p:cNvSpPr>
          <p:nvPr/>
        </p:nvSpPr>
        <p:spPr bwMode="auto">
          <a:xfrm>
            <a:off x="5786202" y="2240280"/>
            <a:ext cx="3063973" cy="132207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데이터에 대한 삼성전자 주가와 대표 지표인 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S&amp;P500</a:t>
            </a:r>
            <a:r>
              <a:rPr lang="ko-KR" altLang="en-US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은 </a:t>
            </a:r>
            <a:r>
              <a:rPr lang="en-US" altLang="ko-KR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 </a:t>
            </a:r>
            <a:r>
              <a:rPr lang="ko-KR" altLang="en-US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간 유사한 내용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나타냈으나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델피아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반도체 지수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와는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Max/Min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둘다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특이점을 발견 할 수 없음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0" name="Freeform 37"/>
          <p:cNvSpPr>
            <a:spLocks/>
          </p:cNvSpPr>
          <p:nvPr/>
        </p:nvSpPr>
        <p:spPr bwMode="auto">
          <a:xfrm>
            <a:off x="5786202" y="3749495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삼성전자 주가와 뉴스에 따른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자유형 40"/>
          <p:cNvSpPr>
            <a:spLocks/>
          </p:cNvSpPr>
          <p:nvPr/>
        </p:nvSpPr>
        <p:spPr bwMode="auto">
          <a:xfrm>
            <a:off x="5786202" y="4131945"/>
            <a:ext cx="3063973" cy="207635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☞삼성전자 종가의 최대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최소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일자에 대한 네이버 금융 뉴스기사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크롤링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최대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의 기사들에 쓰인 단어 빈도수가 높은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TOP10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은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[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반도체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], [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최고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], [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돌파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], [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하이닉스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], [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코스피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]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등이 발견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반대로 최저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의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경우 특이한 단어로 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[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], [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구속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]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발견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1841865"/>
            <a:ext cx="2713163" cy="130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96" y="1841864"/>
            <a:ext cx="2565895" cy="130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3443008"/>
            <a:ext cx="2713163" cy="1319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96" y="3443008"/>
            <a:ext cx="2565895" cy="1319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3091596" y="3090653"/>
            <a:ext cx="256589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삼성전자와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S&amp;P500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091596" y="4723908"/>
            <a:ext cx="2565896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삼성전자와 </a:t>
            </a:r>
            <a:r>
              <a:rPr lang="en-US" altLang="ko-KR" sz="11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SOX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Min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71234" y="4723908"/>
            <a:ext cx="256589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삼성전자와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SOX Max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비교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71233" y="3090653"/>
            <a:ext cx="256589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삼성전자의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3343275" y="1962150"/>
            <a:ext cx="1981200" cy="96202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1914525" y="3443008"/>
            <a:ext cx="942975" cy="5765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638675" y="3443008"/>
            <a:ext cx="942975" cy="5765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3843338" y="4048125"/>
            <a:ext cx="604838" cy="44319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555394" y="1880978"/>
            <a:ext cx="819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S&amp;P500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지수 선행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57501" y="3586286"/>
            <a:ext cx="14763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선후행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관계를 찾을 수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72" y="4994054"/>
            <a:ext cx="2700667" cy="1326341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307976" y="6269680"/>
            <a:ext cx="271316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MAX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TOP10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단어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2153" y="4994633"/>
            <a:ext cx="2585337" cy="132576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008239" y="6262714"/>
            <a:ext cx="271316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MIN Peak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TOP10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단어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&gt;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5100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4</a:t>
            </a:r>
            <a:r>
              <a:rPr lang="en-US" altLang="ko-KR" dirty="0"/>
              <a:t>. Covid19 Trends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코로나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이후 중국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항셍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지수와 삼성전자 주가의 상관관계 분석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8640" y="1709610"/>
            <a:ext cx="3849189" cy="2708360"/>
            <a:chOff x="548640" y="1709610"/>
            <a:chExt cx="4221480" cy="270836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" y="1709610"/>
              <a:ext cx="4221480" cy="2708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직선 연결선 3"/>
            <p:cNvCxnSpPr/>
            <p:nvPr/>
          </p:nvCxnSpPr>
          <p:spPr>
            <a:xfrm flipV="1">
              <a:off x="1127760" y="3520440"/>
              <a:ext cx="2971800" cy="5750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48640" y="4873555"/>
            <a:ext cx="8135831" cy="1665876"/>
            <a:chOff x="399150" y="5248963"/>
            <a:chExt cx="7065559" cy="1217897"/>
          </a:xfrm>
        </p:grpSpPr>
        <p:sp>
          <p:nvSpPr>
            <p:cNvPr id="21" name="자유형 20"/>
            <p:cNvSpPr>
              <a:spLocks/>
            </p:cNvSpPr>
            <p:nvPr/>
          </p:nvSpPr>
          <p:spPr bwMode="auto">
            <a:xfrm rot="16200000">
              <a:off x="3730314" y="2732460"/>
              <a:ext cx="1217892" cy="6250898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eaVert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코로나 사태 이후에는 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중국의 </a:t>
              </a:r>
              <a:r>
                <a:rPr lang="ko-KR" altLang="en-US" sz="1200" b="1" u="sng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항셍지수가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변화하는 경우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에 한국의 삼성전자 주가도 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유사하게 </a:t>
              </a:r>
              <a:endParaRPr lang="en-US" altLang="ko-KR" sz="12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변동하는 </a:t>
              </a:r>
              <a:r>
                <a:rPr lang="ko-KR" altLang="en-US" sz="12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모습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을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보임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☞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특히 약간의 차이로 선행되거나 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후행되는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부분이 보임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.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다른 연관 요소가 있을 것으로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추정됨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☞ 초기 발병 당시 하락하였지만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경제활동이 재개되는 시기에 반등하였고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2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차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유행기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3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차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유행기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에는 다시 감소하는 것으로 나타남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◈ 삼성전자 주가 역시 주변국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미국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중국 등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 사회적 변화에 따른 영향을 주가 지수에 반영 되는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것으로 추정됨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16200000">
              <a:off x="197535" y="5450585"/>
              <a:ext cx="1217890" cy="814660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1C657C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Covid19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영향 분석</a:t>
              </a:r>
              <a:endPara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48641" y="4448629"/>
            <a:ext cx="384918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WHO Covid19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환자 발생 추이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81715" y="4417971"/>
            <a:ext cx="4673600" cy="383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Covid19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발생 후 중국 항생지수와 삼성전자 주가 연관관계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28457" y="1691377"/>
            <a:ext cx="4189113" cy="2726593"/>
            <a:chOff x="4886466" y="1691377"/>
            <a:chExt cx="3831104" cy="272659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466" y="1691377"/>
              <a:ext cx="3798003" cy="2726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직선 연결선 14"/>
            <p:cNvCxnSpPr/>
            <p:nvPr/>
          </p:nvCxnSpPr>
          <p:spPr>
            <a:xfrm flipV="1">
              <a:off x="5712669" y="2072640"/>
              <a:ext cx="2532332" cy="1138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5451001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57862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66625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70689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8227303" y="1709610"/>
              <a:ext cx="0" cy="227819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424824" y="22012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chemeClr val="accent2"/>
                  </a:solidFill>
                  <a:latin typeface="+mn-ea"/>
                </a:rPr>
                <a:t>1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64262" y="22012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chemeClr val="accent2"/>
                  </a:solidFill>
                  <a:latin typeface="+mn-ea"/>
                </a:rPr>
                <a:t>2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223415" y="25695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accent2"/>
                  </a:solidFill>
                  <a:latin typeface="+mn-ea"/>
                </a:rPr>
                <a:t>3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66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69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Variable Preconditioning</a:t>
            </a:r>
          </a:p>
          <a:p>
            <a:r>
              <a:rPr lang="en-US" altLang="ko-KR" dirty="0" smtClean="0"/>
              <a:t>process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관련 변수 전처리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59423" y="2271556"/>
            <a:ext cx="7825155" cy="2901461"/>
            <a:chOff x="659423" y="2271556"/>
            <a:chExt cx="7825155" cy="290146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261946" y="3609453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805854" y="3609453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59423" y="3921579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62354" y="2271556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636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175489" y="3921579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175489" y="2271556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698881" y="3921579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698882" y="2271556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068266" y="2733152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587262" y="2733152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6098501" y="2733152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970943" y="3564025"/>
              <a:ext cx="194897" cy="2784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4490671" y="3564025"/>
              <a:ext cx="193431" cy="2784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7001177" y="3564025"/>
              <a:ext cx="194897" cy="2784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6237" y="3793581"/>
              <a:ext cx="1704314" cy="51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50</a:t>
              </a:r>
              <a:r>
                <a:rPr lang="ko-KR" altLang="en-US" sz="136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여개</a:t>
              </a:r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지표와</a:t>
              </a:r>
              <a:endPara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algn="ctr"/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국내 모든 주식정보</a:t>
              </a:r>
              <a:endPara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35233" y="3793581"/>
              <a:ext cx="1704314" cy="51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상관성 분석을 통한</a:t>
              </a:r>
              <a:endPara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algn="ctr"/>
              <a:r>
                <a:rPr lang="ko-KR" altLang="en-US" sz="136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유의미</a:t>
              </a:r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데이터 검증</a:t>
              </a:r>
              <a:endPara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128653" y="3793581"/>
              <a:ext cx="1939955" cy="51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최종 모델 구성을 위한</a:t>
              </a:r>
              <a:endPara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algn="ctr"/>
              <a:r>
                <a:rPr lang="ko-KR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데이터 식별</a:t>
              </a:r>
              <a:endPara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8899" y="3051552"/>
              <a:ext cx="1698991" cy="433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Target Data</a:t>
              </a:r>
              <a:endPara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62164" y="3051552"/>
              <a:ext cx="1650453" cy="433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Verification</a:t>
              </a:r>
              <a:endPara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61098" y="2753382"/>
              <a:ext cx="1875064" cy="799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C657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Final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C657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Identification</a:t>
              </a:r>
              <a:endPara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전처리를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통한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의미있는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선정 작업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299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324539" y="1190266"/>
            <a:ext cx="4747256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상이한 데이터를 비교하기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위한 정규화 작업  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24153" y="1803687"/>
            <a:ext cx="4198882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정규화를 이용한 상관관계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 (</a:t>
            </a:r>
            <a:r>
              <a:rPr lang="en-US" altLang="ko-KR" dirty="0" err="1" smtClean="0"/>
              <a:t>Nomalization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424153" y="2585229"/>
            <a:ext cx="4556802" cy="2922187"/>
            <a:chOff x="909422" y="3042440"/>
            <a:chExt cx="4556802" cy="2922187"/>
          </a:xfrm>
        </p:grpSpPr>
        <p:sp>
          <p:nvSpPr>
            <p:cNvPr id="40" name="직사각형 39"/>
            <p:cNvSpPr/>
            <p:nvPr/>
          </p:nvSpPr>
          <p:spPr>
            <a:xfrm>
              <a:off x="929156" y="3673526"/>
              <a:ext cx="1464324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 주가와 비교할 대상 데이터 수집</a:t>
              </a:r>
              <a:endParaRPr lang="en-US" altLang="ko-KR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909422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비교</a:t>
              </a:r>
              <a:endParaRPr lang="en-US" altLang="ko-KR" sz="1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수집</a:t>
              </a:r>
              <a:endPara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422083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정규화</a:t>
              </a:r>
              <a:endPara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Min_max_scaler</a:t>
              </a:r>
              <a:endPara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931012" y="3042440"/>
              <a:ext cx="1177292" cy="1177291"/>
            </a:xfrm>
            <a:prstGeom prst="ellips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Seaborn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Matplotlib</a:t>
              </a:r>
              <a:endParaRPr lang="en-US" altLang="ko-KR" sz="1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도식</a:t>
              </a:r>
              <a:r>
                <a:rPr lang="ko-KR" altLang="en-US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화</a:t>
              </a:r>
            </a:p>
          </p:txBody>
        </p:sp>
        <p:sp>
          <p:nvSpPr>
            <p:cNvPr id="3" name="이등변 삼각형 2"/>
            <p:cNvSpPr/>
            <p:nvPr/>
          </p:nvSpPr>
          <p:spPr>
            <a:xfrm rot="5400000">
              <a:off x="2196798" y="3575718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16398" y="4155854"/>
              <a:ext cx="1605386" cy="171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대상 데이터 마다 상태적 크기가 다르므로 정규화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en-US" altLang="ko-KR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Min_Max_Scaler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를 통한 데이터 변환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834273" y="3657206"/>
              <a:ext cx="1631951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변환된 데이터 간 상관관계 비교를 통해 </a:t>
              </a:r>
              <a:r>
                <a:rPr lang="ko-KR" altLang="en-US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의미있는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데이터 식별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3714673" y="3575719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0" y="1803687"/>
            <a:ext cx="3873282" cy="36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 flipV="1">
            <a:off x="740356" y="1648412"/>
            <a:ext cx="781902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자유형 31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776043" y="5949465"/>
            <a:ext cx="426608" cy="318747"/>
            <a:chOff x="8157282" y="4087385"/>
            <a:chExt cx="426608" cy="580915"/>
          </a:xfrm>
        </p:grpSpPr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7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46" name="Freeform 5"/>
          <p:cNvSpPr>
            <a:spLocks/>
          </p:cNvSpPr>
          <p:nvPr/>
        </p:nvSpPr>
        <p:spPr bwMode="auto">
          <a:xfrm rot="16200000">
            <a:off x="415559" y="5690035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자유형 46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머신러닝은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데이터가 가진 특성들을 비교하여 데이터 패턴을 찾는데 데이터가 가진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특성 간에 정도 차이가 심하면 패턴을 찾는 데 문제가 발생함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데이터의 상태적 크기에 대한 영향을 줄이기 위해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0~1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데이터 변환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 rot="16200000">
            <a:off x="445143" y="5698193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정규화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95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Data Gathering for Samsung Stock Analysis</a:t>
            </a:r>
            <a:endParaRPr lang="ko-KR" altLang="en-US" dirty="0"/>
          </a:p>
        </p:txBody>
      </p:sp>
      <p:sp>
        <p:nvSpPr>
          <p:cNvPr id="40" name="자유형 39"/>
          <p:cNvSpPr>
            <a:spLocks/>
          </p:cNvSpPr>
          <p:nvPr/>
        </p:nvSpPr>
        <p:spPr bwMode="auto">
          <a:xfrm rot="16200000">
            <a:off x="3892106" y="2915682"/>
            <a:ext cx="835139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☞ 주식예측을 위한 사전 데이터 수집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국내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미국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중국 등의 각종 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지표들을 선별하여 과거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10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년 정보를 기조데이터로 수집함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☞ 전체 지표 중 </a:t>
            </a:r>
            <a:r>
              <a:rPr lang="ko-KR" altLang="en-US" sz="14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의미 있는 지표를 식별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하여 별도로 분석 수행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</p:txBody>
      </p:sp>
      <p:sp>
        <p:nvSpPr>
          <p:cNvPr id="54" name="Freeform 24"/>
          <p:cNvSpPr>
            <a:spLocks/>
          </p:cNvSpPr>
          <p:nvPr/>
        </p:nvSpPr>
        <p:spPr bwMode="auto">
          <a:xfrm rot="16200000">
            <a:off x="361118" y="5637355"/>
            <a:ext cx="837504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집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2010~2020, 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년간 각종 주가 지수 수집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MACD, S&amp;P500, NY stock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404598" y="1648411"/>
            <a:ext cx="815478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4597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원</a:t>
            </a:r>
            <a:endParaRPr lang="en-US" altLang="ko-KR" sz="1400" b="1" u="sng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S&amp;P500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NASDAQ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MSCI_KR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Russell 2000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MACD,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machist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macdsignal9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미국 국채 수익률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(5</a:t>
            </a:r>
            <a:r>
              <a:rPr lang="en-US" altLang="ko-KR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,10,30</a:t>
            </a:r>
            <a:r>
              <a:rPr lang="ko-KR" altLang="en-US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</a:t>
            </a:r>
            <a:r>
              <a:rPr lang="en-US" altLang="ko-KR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400" u="sng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WTI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브렌트유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시세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마이크론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+TSMC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 반도체 지수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SMH, SOXL,SOXS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05058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KOSPI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종목 전체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KOSDAQ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종목 전체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DJI (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다우지수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Gold /  VIX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M2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통화량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NASDAQCOM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나스닥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종합지수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HSN1F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주택판매지수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COVID19 </a:t>
            </a:r>
            <a:r>
              <a:rPr lang="ko-KR" altLang="en-US" sz="1400" b="1" u="sng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확진자수</a:t>
            </a:r>
            <a:endParaRPr lang="en-US" altLang="ko-KR" sz="1400" b="1" u="sng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매매동향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개인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기관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외국인</a:t>
            </a:r>
            <a:r>
              <a:rPr lang="en-US" altLang="ko-KR" sz="1400" b="1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KOSPI 50/100/200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KRX 100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85520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닛케이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225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선물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Euro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Stoxx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50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CSI 300 (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중극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/ 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항생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중국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영국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FTSE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독일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DAX 30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프랑스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CAC 40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달러당 원화환율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유로화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엔화 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위엔화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오스트레일리아 달러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유로화 엔화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 루블화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비트코인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이더리움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리플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040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# Reference EDA  Analysis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28205" y="1764447"/>
            <a:ext cx="5667796" cy="2192820"/>
            <a:chOff x="428204" y="1866045"/>
            <a:chExt cx="6033535" cy="21928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1866045"/>
              <a:ext cx="2968139" cy="219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270" y="1866045"/>
              <a:ext cx="2968469" cy="219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1866045"/>
              <a:ext cx="6033534" cy="185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428204" y="4043498"/>
            <a:ext cx="5667796" cy="2197648"/>
            <a:chOff x="428203" y="4145096"/>
            <a:chExt cx="6033535" cy="219764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3" y="4145952"/>
              <a:ext cx="2989571" cy="2196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269" y="4145952"/>
              <a:ext cx="2968469" cy="2196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4145096"/>
              <a:ext cx="6033534" cy="185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6313714" y="1949498"/>
            <a:ext cx="2449376" cy="4291639"/>
            <a:chOff x="5074920" y="4037150"/>
            <a:chExt cx="3775255" cy="2029552"/>
          </a:xfrm>
        </p:grpSpPr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5074920" y="4037150"/>
              <a:ext cx="3775255" cy="199675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EDA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분석 결과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auto">
            <a:xfrm>
              <a:off x="5074920" y="4236825"/>
              <a:ext cx="3775255" cy="1829877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환율은 삼성전자와 반대로 움직이는 주가 예측에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 있는 음의 지표로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 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SOXL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지수는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레버리지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인 만큼 상승 및 하락 시 지수가 더 아래에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있고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현재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비슷한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가격대를 형성한 것으로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machist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&gt;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떄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매수신호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en-US" altLang="ko-KR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macdhist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&lt;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일때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매도 신호로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판단됨</a:t>
              </a: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미국채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5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년 수익률의 경우 전형적인 반비례 관계를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과거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 있는 지표로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활용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809744" y="2957287"/>
            <a:ext cx="215117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944830" y="2230237"/>
            <a:ext cx="1841372" cy="115522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119542" y="4565139"/>
            <a:ext cx="1841372" cy="115522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789931" y="5344887"/>
            <a:ext cx="215117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393641" y="6382216"/>
            <a:ext cx="7834102" cy="1778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 latinLnBrk="0">
              <a:lnSpc>
                <a:spcPts val="1534"/>
              </a:lnSpc>
              <a:spcBef>
                <a:spcPts val="681"/>
              </a:spcBef>
              <a:spcAft>
                <a:spcPct val="0"/>
              </a:spcAft>
              <a:buClrTx/>
              <a:buSzTx/>
              <a:tabLst>
                <a:tab pos="0" algn="l"/>
                <a:tab pos="60873" algn="l"/>
              </a:tabLst>
            </a:pPr>
            <a:r>
              <a:rPr lang="en-US" altLang="ko-KR" sz="12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SOXL </a:t>
            </a:r>
            <a:r>
              <a:rPr lang="ko-KR" altLang="en-US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(3</a:t>
            </a:r>
            <a:r>
              <a:rPr lang="ko-KR" altLang="en-US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 상승 </a:t>
            </a:r>
            <a:r>
              <a:rPr lang="ko-KR" altLang="en-US" sz="12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레버리지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</a:t>
            </a:r>
            <a:r>
              <a:rPr lang="ko-KR" altLang="en-US" sz="12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텍사스인스트루먼트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(8.6%) </a:t>
            </a:r>
            <a:r>
              <a:rPr lang="ko-KR" altLang="en-US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인텔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(8.3%), </a:t>
            </a:r>
            <a:r>
              <a:rPr lang="ko-KR" altLang="en-US" sz="12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퀄컴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(7.8%), </a:t>
            </a:r>
            <a:r>
              <a:rPr lang="ko-KR" altLang="en-US" sz="12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엔비디아</a:t>
            </a:r>
            <a:r>
              <a:rPr lang="en-US" altLang="ko-KR" sz="12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(7.8%)</a:t>
            </a:r>
            <a:endParaRPr lang="ko-KR" altLang="ko-KR" sz="12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전처리를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통한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의미있는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선정 작업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038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4055640"/>
            <a:ext cx="2617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Purpose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60355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적용을 통한 모델 정교화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중요 알고리즘 적용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474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508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Feature Engineering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423737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선정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Feature Engineering)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 </a:t>
            </a:r>
            <a:r>
              <a:rPr lang="en-US" altLang="ko-KR" sz="13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(Principal Component Analysis)</a:t>
            </a:r>
            <a:r>
              <a:rPr lang="en-US" altLang="ko-KR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 Engineering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Model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대해서 수집된 데이터 내  중요 지표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(Feature Importance)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4804228" y="1741714"/>
            <a:ext cx="3846286" cy="81919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수집된 지표 및 국내 주식데이터 내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모델별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중요지표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추출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4804228" y="2560906"/>
            <a:ext cx="3846286" cy="371696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KNN, SVC, RFC, GBC, XGB, LGB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등 모델에서 학습 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 importance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추출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KNeighborsClassifier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0.5195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SVC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0.6039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RandomForestClassifier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0.4740 </a:t>
            </a: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GradientBoostingClassifier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0.5065 </a:t>
            </a: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XGBClassifier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0.5714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LGBMClassifier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0.5714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SOXL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지수는 학습을 진행한 모델들 중에서도 가장 중요한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분석됨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아래 선형회귀 모델에서도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 영향을 주는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보이는 것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알 수 있음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" y="4056608"/>
            <a:ext cx="4084866" cy="22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642256" y="2013331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42255" y="4263565"/>
            <a:ext cx="37265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" y="2742487"/>
            <a:ext cx="4084865" cy="94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4" y="1741715"/>
            <a:ext cx="4084865" cy="66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20883" y="2017484"/>
            <a:ext cx="3847915" cy="384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291771" y="2993502"/>
            <a:ext cx="3120569" cy="192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35429" y="2390132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&lt;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LGB feature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Importance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5429" y="3687334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en-US" altLang="ko-KR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RandomForest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feature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Importance 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5429" y="6288826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선형회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귀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내 종속변수 순위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 Engineering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 모든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종목에 대하여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Feature Importance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04228" y="1741714"/>
            <a:ext cx="3846286" cy="4419529"/>
            <a:chOff x="5074920" y="4037150"/>
            <a:chExt cx="3775255" cy="3321083"/>
          </a:xfrm>
        </p:grpSpPr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5074920" y="4037150"/>
              <a:ext cx="3775255" cy="599758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모든 한국거래 종목과 상관관계 분석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( ※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종가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변화율 분석을 통한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Feature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식별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auto">
            <a:xfrm>
              <a:off x="5074920" y="4636909"/>
              <a:ext cx="3775255" cy="2721324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SOXL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지수는 학습을 진행한 모델들  중에서도 중요한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feature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로 분석됨</a:t>
              </a: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또한 중소 반도체 기업 역시 영향이 높은 것으로 보여진다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 DB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하이텍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그리고 대만의 반도체 관련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IT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기업의 종목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와도 상관관계가 높은 것으로 나타남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씨앤지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하이테크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반도체용 화학약품 공급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원익</a:t>
              </a:r>
              <a:r>
                <a:rPr lang="en-US" altLang="ko-KR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QnC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부품 회사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솔브레인홀딩스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및 전자관련 화학재료 제조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판매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혹은 반도체 관련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 상관관계가 높은 것으로 나타남 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0" y="6175758"/>
            <a:ext cx="4804228" cy="421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종가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변화율과 국내 모든 주식 정보와의 상관관계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Top 50&gt;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9" y="1877457"/>
            <a:ext cx="3964000" cy="430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26144" y="236166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18890" y="3123655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0664" y="4248493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33410" y="601194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26156" y="210042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18890" y="3384913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724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208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467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 예측 최종 모델 및 예측 결과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Final Model &amp; Prediction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데이터를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모델을 학습 및 평가하여 가장 높은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예측률을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보이는 모델로 삼성전자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주가의 내일 상승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하락을 예측해본다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4571999" y="1775330"/>
            <a:ext cx="4128185" cy="358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최종 주가 예측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4571999" y="2133603"/>
            <a:ext cx="4128185" cy="111760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구현한 모델을 이용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테스팅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결과 </a:t>
            </a:r>
            <a:r>
              <a:rPr lang="ko-KR" altLang="en-US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최고 </a:t>
            </a:r>
            <a:r>
              <a:rPr lang="en-US" altLang="ko-KR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74%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의 높은 </a:t>
            </a:r>
            <a:r>
              <a:rPr lang="ko-KR" altLang="en-US" sz="13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예측율을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보임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설계 후 학습 및 평가 한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모델 중 </a:t>
            </a:r>
            <a:r>
              <a:rPr lang="ko-KR" altLang="en-US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가장 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정확도가 가장 </a:t>
            </a:r>
            <a:r>
              <a:rPr lang="ko-KR" altLang="en-US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높은 모델을 저장하여 예측으로 사용</a:t>
            </a:r>
            <a:endParaRPr lang="en-US" altLang="ko-KR" sz="13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4" y="1775331"/>
            <a:ext cx="4028265" cy="208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4136571" y="1896411"/>
            <a:ext cx="145144" cy="1814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155542" y="4832990"/>
            <a:ext cx="151047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2"/>
                </a:solidFill>
                <a:latin typeface="+mn-ea"/>
              </a:rPr>
              <a:t>20201-02-17 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수행 시 </a:t>
            </a:r>
            <a:r>
              <a:rPr lang="en-US" altLang="ko-KR" sz="1100" b="1" dirty="0" smtClean="0">
                <a:solidFill>
                  <a:schemeClr val="accent2"/>
                </a:solidFill>
                <a:latin typeface="+mn-ea"/>
              </a:rPr>
              <a:t>2021-02-18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에 </a:t>
            </a:r>
            <a:endParaRPr lang="en-US" altLang="ko-KR" sz="110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종</a:t>
            </a:r>
            <a:r>
              <a:rPr lang="ko-KR" altLang="en-US" sz="1100" b="1" dirty="0">
                <a:solidFill>
                  <a:schemeClr val="accent2"/>
                </a:solidFill>
                <a:latin typeface="+mn-ea"/>
              </a:rPr>
              <a:t>가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 하락을 예측 </a:t>
            </a:r>
            <a:r>
              <a:rPr lang="en-US" altLang="ko-KR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실제 하락함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 </a:t>
            </a:r>
            <a:endParaRPr lang="ko-KR" altLang="en-US" sz="11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9976" y="5605018"/>
            <a:ext cx="4251826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주가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학습결과 정확도 높은 모델 선별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0" y="3896642"/>
            <a:ext cx="4042779" cy="175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69564" y="3896643"/>
            <a:ext cx="2741189" cy="1569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62310" y="5503100"/>
            <a:ext cx="4035519" cy="153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390609"/>
            <a:ext cx="4128185" cy="248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571999" y="5486399"/>
            <a:ext cx="2583543" cy="373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821716" y="5496361"/>
            <a:ext cx="333826" cy="355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311289" y="5681558"/>
            <a:ext cx="388895" cy="177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 24"/>
          <p:cNvSpPr>
            <a:spLocks/>
          </p:cNvSpPr>
          <p:nvPr/>
        </p:nvSpPr>
        <p:spPr bwMode="auto">
          <a:xfrm rot="16200000">
            <a:off x="4867142" y="2734997"/>
            <a:ext cx="606448" cy="7059643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머신러닝의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다양한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모델 수행 후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그 중 가장 높은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정확도의 모델을 예측으로 사용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여러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판정을 종합하여 최종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예측률이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높은 모델로 예측을 수행하는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것으로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결정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 rot="16200000">
            <a:off x="704802" y="5632305"/>
            <a:ext cx="606449" cy="1265030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예측모델 선정 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및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파라미터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조정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19718" y="4449854"/>
            <a:ext cx="12781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100" b="1" dirty="0" err="1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랜덤포레스트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 모델이 가장 높은 정확도를 보임</a:t>
            </a:r>
            <a:endParaRPr lang="ko-KR" altLang="en-US" sz="110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63317" y="1173472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딥러닝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모델 설계 및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Train/Test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대한 정확도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손실도 검증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78" y="3621737"/>
            <a:ext cx="5128692" cy="205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9" y="3621737"/>
            <a:ext cx="2595344" cy="205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9" y="1727107"/>
            <a:ext cx="3133266" cy="151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자유형 14"/>
          <p:cNvSpPr>
            <a:spLocks/>
          </p:cNvSpPr>
          <p:nvPr/>
        </p:nvSpPr>
        <p:spPr bwMode="auto">
          <a:xfrm rot="16200000">
            <a:off x="4636140" y="2438397"/>
            <a:ext cx="722675" cy="7567332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-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딥러닝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모델을 위한 학습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검증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 기간 분리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 Up/Down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의 분포에 따른 </a:t>
            </a:r>
            <a:r>
              <a:rPr lang="ko-KR" altLang="en-US" sz="12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정확도 </a:t>
            </a:r>
            <a:r>
              <a:rPr lang="ko-KR" altLang="en-US" sz="1200" b="1" u="sng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기준값</a:t>
            </a:r>
            <a:r>
              <a:rPr lang="en-US" altLang="ko-KR" sz="12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2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최소 </a:t>
            </a:r>
            <a:r>
              <a:rPr lang="ko-KR" altLang="en-US" sz="1200" b="1" u="sng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임계치</a:t>
            </a:r>
            <a:r>
              <a:rPr lang="en-US" altLang="ko-KR" sz="12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</a:t>
            </a:r>
            <a:r>
              <a:rPr lang="ko-KR" altLang="en-US" sz="12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설정</a:t>
            </a:r>
            <a:endParaRPr lang="en-US" altLang="ko-KR" sz="12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※ train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acc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기준값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0.5, 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val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acc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기준값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0.51 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test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acc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기준값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0.5</a:t>
            </a: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- </a:t>
            </a: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Keras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tuner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를 활용하여 가장 정확도가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높은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파라미터로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검증 후 예측 수행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rot="16200000">
            <a:off x="445143" y="5814738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모델 설계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방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법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91" y="1727106"/>
            <a:ext cx="4648480" cy="151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99150" y="3247214"/>
            <a:ext cx="3330293" cy="36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딥러닝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LTSM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을 위한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Layer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설정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53656" y="1841896"/>
            <a:ext cx="3309144" cy="928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82709" y="5141460"/>
            <a:ext cx="2595344" cy="53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064296" y="4191469"/>
            <a:ext cx="1231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테스트셋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 정확도를 이용한 비율 확인</a:t>
            </a:r>
            <a:endParaRPr lang="ko-KR" altLang="en-US" sz="1100" b="1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3729443" y="4984372"/>
            <a:ext cx="2056759" cy="42368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6192231" y="4984372"/>
            <a:ext cx="2056759" cy="52794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773788" y="4221405"/>
            <a:ext cx="1824090" cy="49403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96953" y="4149685"/>
            <a:ext cx="1824090" cy="49403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0279" y="3859291"/>
            <a:ext cx="1355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Loss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율 감소</a:t>
            </a:r>
            <a:endParaRPr lang="en-US" altLang="ko-KR" sz="1100" b="1" dirty="0" smtClean="0">
              <a:solidFill>
                <a:schemeClr val="accent2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정확도 상승 추이</a:t>
            </a:r>
            <a:endParaRPr lang="ko-KR" altLang="en-US" sz="11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55732" y="3247214"/>
            <a:ext cx="4660739" cy="36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학습별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임계치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설정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 학습을 위한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Layer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설정 및 계층 분류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7574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307" y="4153992"/>
            <a:ext cx="2836530" cy="1114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173472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딥러닝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익일예측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최종 결과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 rot="16200000">
            <a:off x="4575284" y="2252839"/>
            <a:ext cx="1052981" cy="7358737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구현한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딥러닝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모델을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이용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삼성전자의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익일 종가 예측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실제 입력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2021-03-11)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한 </a:t>
            </a:r>
            <a:r>
              <a:rPr lang="ko-KR" altLang="en-US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다음날</a:t>
            </a:r>
            <a:r>
              <a:rPr lang="en-US" altLang="ko-KR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03-12)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예측에 성공한 결과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를 볼 수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있음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※ </a:t>
            </a:r>
            <a:r>
              <a:rPr lang="ko-KR" altLang="en-US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예측은 가중치에 따라 </a:t>
            </a:r>
            <a:r>
              <a:rPr lang="en-US" altLang="ko-KR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4</a:t>
            </a:r>
            <a:r>
              <a:rPr lang="ko-KR" altLang="en-US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단계로 표시</a:t>
            </a:r>
            <a:r>
              <a:rPr lang="en-US" altLang="ko-KR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(UP(</a:t>
            </a:r>
            <a:r>
              <a:rPr lang="ko-KR" altLang="en-US" sz="10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강한예측</a:t>
            </a:r>
            <a:r>
              <a:rPr lang="en-US" altLang="ko-KR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UP(</a:t>
            </a:r>
            <a:r>
              <a:rPr lang="ko-KR" altLang="en-US" sz="10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약한예측</a:t>
            </a:r>
            <a:r>
              <a:rPr lang="en-US" altLang="ko-KR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), DOWN(</a:t>
            </a:r>
            <a:r>
              <a:rPr lang="ko-KR" altLang="en-US" sz="10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약한예측</a:t>
            </a:r>
            <a:r>
              <a:rPr lang="en-US" altLang="ko-KR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), DOWN(</a:t>
            </a:r>
            <a:r>
              <a:rPr lang="ko-KR" altLang="en-US" sz="10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강한예측</a:t>
            </a:r>
            <a:r>
              <a:rPr lang="en-US" altLang="ko-KR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))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 rot="16200000">
            <a:off x="372469" y="5410534"/>
            <a:ext cx="1052976" cy="1046892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최종 주가 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1" y="1556998"/>
            <a:ext cx="2740436" cy="223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1" y="4159631"/>
            <a:ext cx="2740436" cy="11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26" y="1567489"/>
            <a:ext cx="2700884" cy="222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26" y="4159631"/>
            <a:ext cx="2700884" cy="11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22"/>
          <a:stretch/>
        </p:blipFill>
        <p:spPr bwMode="auto">
          <a:xfrm>
            <a:off x="5970481" y="1556998"/>
            <a:ext cx="2810661" cy="223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970482" y="4899775"/>
            <a:ext cx="1954318" cy="37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970481" y="4159631"/>
            <a:ext cx="2810661" cy="187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977307" y="1972232"/>
            <a:ext cx="2810661" cy="187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4473" y="3760941"/>
            <a:ext cx="2741474" cy="36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예측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백테스팅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77031" y="3760941"/>
            <a:ext cx="2741474" cy="36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딥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러닝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예측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백테스팅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70481" y="3760941"/>
            <a:ext cx="2741474" cy="36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 익일 예측 검증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0531" y="1721226"/>
            <a:ext cx="638645" cy="20486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610625" y="1721226"/>
            <a:ext cx="728293" cy="20486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635624" y="3567955"/>
            <a:ext cx="480323" cy="2275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417887" y="3567955"/>
            <a:ext cx="480323" cy="2275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274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28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Performance  </a:t>
            </a:r>
            <a:r>
              <a:rPr lang="en-US" altLang="ko-KR" dirty="0"/>
              <a:t>&amp; </a:t>
            </a:r>
            <a:r>
              <a:rPr lang="en-US" altLang="ko-KR" dirty="0" smtClean="0"/>
              <a:t>Achieve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415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성능 및 성과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시나리오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563317" y="1173472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AI2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모델 활용 주가 예측 시 기대 수익률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 rot="16200000">
            <a:off x="4443237" y="2120793"/>
            <a:ext cx="1317074" cy="7358737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Buy &amp; Hold 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전략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수행 시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▶ 삼성전자 주식에 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100</a:t>
            </a:r>
            <a:r>
              <a:rPr lang="ko-KR" altLang="en-US" sz="1300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만원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투자 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5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개월 보유 시 </a:t>
            </a:r>
            <a:r>
              <a:rPr lang="en-US" altLang="ko-KR" sz="1400" b="1" i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1,451,300</a:t>
            </a:r>
            <a:r>
              <a:rPr lang="ko-KR" altLang="en-US" sz="1400" b="1" i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원 </a:t>
            </a:r>
            <a:r>
              <a:rPr lang="en-US" altLang="ko-KR" sz="1400" b="1" i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(45.13% </a:t>
            </a:r>
            <a:r>
              <a:rPr lang="ko-KR" altLang="en-US" sz="1400" b="1" i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수익</a:t>
            </a:r>
            <a:r>
              <a:rPr lang="en-US" altLang="ko-KR" sz="1400" b="1" i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)</a:t>
            </a:r>
            <a:endParaRPr lang="en-US" altLang="ko-KR" sz="1300" b="1" i="1" u="sng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모델을 활용한 </a:t>
            </a:r>
            <a:r>
              <a:rPr lang="ko-KR" altLang="en-US" sz="1300" b="1" u="sng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익일예측</a:t>
            </a:r>
            <a:r>
              <a:rPr lang="ko-KR" altLang="en-US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매수매도</a:t>
            </a:r>
            <a:r>
              <a:rPr lang="en-US" altLang="ko-KR" sz="13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전략</a:t>
            </a:r>
            <a:r>
              <a:rPr lang="en-US" altLang="ko-KR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수행 시 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▶ 삼성전자 주식에 </a:t>
            </a:r>
            <a:r>
              <a:rPr lang="en-US" altLang="ko-KR" sz="13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100</a:t>
            </a:r>
            <a:r>
              <a:rPr lang="ko-KR" altLang="en-US" sz="1300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만원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투자로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5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개월 동안 매수매도 결과 </a:t>
            </a:r>
            <a:r>
              <a:rPr lang="en-US" altLang="ko-KR" sz="1400" b="1" i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1,477,800</a:t>
            </a:r>
            <a:r>
              <a:rPr lang="ko-KR" altLang="en-US" sz="1400" b="1" i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원 </a:t>
            </a:r>
            <a:r>
              <a:rPr lang="en-US" altLang="ko-KR" sz="1400" b="1" i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400" b="1" i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47.78% </a:t>
            </a:r>
            <a:r>
              <a:rPr lang="ko-KR" altLang="en-US" sz="1400" b="1" i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수익</a:t>
            </a:r>
            <a:r>
              <a:rPr lang="en-US" altLang="ko-KR" sz="1400" b="1" i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)</a:t>
            </a:r>
            <a:endParaRPr lang="en-US" altLang="ko-KR" sz="1300" b="1" i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 rot="16200000">
            <a:off x="240423" y="5278488"/>
            <a:ext cx="1317068" cy="1046892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투자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수익률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88625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Back Testing </a:t>
            </a:r>
            <a:r>
              <a:rPr lang="en-US" altLang="ko-KR" dirty="0" smtClean="0"/>
              <a:t>Prediction </a:t>
            </a:r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1" y="1710254"/>
            <a:ext cx="3832887" cy="29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7" y="1710254"/>
            <a:ext cx="4442225" cy="1947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338918" y="3720353"/>
            <a:ext cx="4442224" cy="959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tabLst>
                <a:tab pos="0" algn="l"/>
                <a:tab pos="60873" algn="l"/>
              </a:tabLst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※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수익률 계산은 다음과 같은 가정 하에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수행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pPr latinLnBrk="0">
              <a:tabLst>
                <a:tab pos="0" algn="l"/>
                <a:tab pos="60873" algn="l"/>
              </a:tabLst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당일 종가 대비 익일 종가 변화율을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예측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latinLnBrk="0">
              <a:tabLst>
                <a:tab pos="0" algn="l"/>
                <a:tab pos="60873" algn="l"/>
              </a:tabLst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매매가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당일 종가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익일 시가라고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가정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 latinLnBrk="0">
              <a:tabLst>
                <a:tab pos="0" algn="l"/>
                <a:tab pos="60873" algn="l"/>
              </a:tabLst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매매 수수료와 세금은 고려하지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않음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 latinLnBrk="0">
              <a:tabLst>
                <a:tab pos="0" algn="l"/>
                <a:tab pos="60873" algn="l"/>
              </a:tabLst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4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현재 갖고 있는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전체 자산을 투자한다고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가정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 latinLnBrk="0">
              <a:tabLst>
                <a:tab pos="0" algn="l"/>
                <a:tab pos="60873" algn="l"/>
              </a:tabLst>
            </a:pP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변화율이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일 때는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Up, 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이거나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–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일 때는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Down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으로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표시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altLang="ko-KR" sz="10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2061" y="4690588"/>
            <a:ext cx="421546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주가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AI2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딥러닝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모델 활용 수익 예측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4822" y="4335503"/>
            <a:ext cx="335645" cy="335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25672" y="4059629"/>
            <a:ext cx="1231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최종 </a:t>
            </a:r>
            <a:r>
              <a:rPr lang="ko-KR" altLang="en-US" sz="1100" b="1" dirty="0" err="1" smtClean="0">
                <a:solidFill>
                  <a:schemeClr val="accent2"/>
                </a:solidFill>
                <a:latin typeface="+mn-ea"/>
              </a:rPr>
              <a:t>예측율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</a:t>
            </a:r>
            <a:endParaRPr lang="ko-KR" altLang="en-US" sz="11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53493" y="1968822"/>
            <a:ext cx="263449" cy="2624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254820" y="1923997"/>
            <a:ext cx="762239" cy="272868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021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88625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Testing Prediction AI Model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모델 시연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1" y="1671415"/>
            <a:ext cx="7934098" cy="3520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29331" y="5325015"/>
            <a:ext cx="6758440" cy="98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증권 및 종목 데이터 분석 기반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모델을 통한 삼성전자 주식 익일 예측 시연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년치 과거 데이터 학습 및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딥러닝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분석을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통한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최종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판정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903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4489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7244" y="481584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우리 주변에는 많은 이들이 주식투자를 하고 있습니다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소요하는 시간에 비하여 수익보다는 손실이 많은 경우가 많습니다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150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>
            <a:spLocks/>
          </p:cNvSpPr>
          <p:nvPr/>
        </p:nvSpPr>
        <p:spPr bwMode="auto">
          <a:xfrm rot="16200000">
            <a:off x="2404271" y="4000845"/>
            <a:ext cx="1621279" cy="3439886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 rot="16200000">
            <a:off x="209253" y="5245718"/>
            <a:ext cx="1621275" cy="95015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600" b="1" dirty="0" smtClean="0"/>
              <a:t>AI  </a:t>
            </a:r>
            <a:r>
              <a:rPr lang="ko-KR" altLang="en-US" sz="1600" b="1" dirty="0" smtClean="0"/>
              <a:t>기반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예측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서비스</a:t>
            </a:r>
            <a:endParaRPr lang="ko-KR" altLang="en-US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88625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Expected </a:t>
            </a:r>
            <a:r>
              <a:rPr lang="en-US" altLang="ko-KR" dirty="0"/>
              <a:t>effect</a:t>
            </a:r>
            <a:r>
              <a:rPr lang="ko-KR" altLang="en-US" dirty="0"/>
              <a:t> </a:t>
            </a:r>
            <a:r>
              <a:rPr lang="en-US" altLang="ko-KR" dirty="0" smtClean="0"/>
              <a:t>with Woori Bank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우리금융 사업 내 디지털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프론티어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AI2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B &amp; H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아이디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적용  기대효과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0629" y="1842860"/>
            <a:ext cx="3468915" cy="4688568"/>
            <a:chOff x="5341250" y="2002516"/>
            <a:chExt cx="3494404" cy="3830395"/>
          </a:xfrm>
        </p:grpSpPr>
        <p:sp>
          <p:nvSpPr>
            <p:cNvPr id="17" name="Freeform 37"/>
            <p:cNvSpPr>
              <a:spLocks/>
            </p:cNvSpPr>
            <p:nvPr/>
          </p:nvSpPr>
          <p:spPr bwMode="auto">
            <a:xfrm>
              <a:off x="5341250" y="2002516"/>
              <a:ext cx="3494404" cy="493206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WON</a:t>
              </a:r>
              <a:r>
                <a:rPr lang="ko-KR" altLang="en-US" sz="14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뱅킹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적용 시 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기대 효과 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예시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auto">
            <a:xfrm>
              <a:off x="5341250" y="2505928"/>
              <a:ext cx="3494404" cy="3326983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WON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뱅킹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내 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주가연동 상품에 대한 예측 서비스 고도화</a:t>
              </a:r>
              <a:endPara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en-US" altLang="ko-KR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※ </a:t>
              </a: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본 모델은 삼성전자 기준으로 분석된 내용이므로 다른 종목에 대해서는 별도 학습이 필요함</a:t>
              </a:r>
              <a:endParaRPr lang="en-US" altLang="ko-KR" sz="9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AI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시장 예측의 데이터 수집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전처리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가공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영역 확장 및 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예측 기반 시스템 확대 적용 가능</a:t>
              </a:r>
              <a:endPara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나의 미래 예상자산 예측서비스로 고객이 믿고 투자할 수 있는 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신뢰 구축</a:t>
              </a:r>
              <a:r>
                <a:rPr lang="en-US" altLang="ko-KR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, 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고객 유치 강화</a:t>
              </a:r>
              <a:endPara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예측 모델을 활용한 시장 내 주가연동 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상품 </a:t>
              </a:r>
              <a:r>
                <a:rPr lang="ko-KR" altLang="en-US" sz="12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수익율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상승 및 고객 만족도 향상 기여</a:t>
              </a:r>
              <a:endPara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62" y="4939171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r="76773" b="75570"/>
          <a:stretch/>
        </p:blipFill>
        <p:spPr bwMode="auto">
          <a:xfrm>
            <a:off x="1760062" y="5759323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5" t="27200" b="52494"/>
          <a:stretch/>
        </p:blipFill>
        <p:spPr bwMode="auto">
          <a:xfrm>
            <a:off x="3260983" y="4939171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4939171"/>
            <a:ext cx="575999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575932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982" y="5759323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5" y="1842860"/>
            <a:ext cx="4349815" cy="2652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40" y="493917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40" y="5759323"/>
            <a:ext cx="576000" cy="57599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672978" y="5457115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인공지능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38509" y="6335322"/>
            <a:ext cx="932757" cy="191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수익율예측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55145" y="5457115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투자지원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55145" y="6239439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종목분석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42581" y="6239439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차트분석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684310" y="6239439"/>
            <a:ext cx="1308600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금융거래서비스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785911" y="5457114"/>
            <a:ext cx="96025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포트폴리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68854" y="5457114"/>
            <a:ext cx="96025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오각형 4"/>
          <p:cNvSpPr/>
          <p:nvPr/>
        </p:nvSpPr>
        <p:spPr>
          <a:xfrm rot="16200000">
            <a:off x="2669363" y="3719986"/>
            <a:ext cx="266357" cy="1997875"/>
          </a:xfrm>
          <a:prstGeom prst="homePlat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44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96" y="4718633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39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1756" y="51816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그럼 왜 투자를 하려는 걸까요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지인의 주식 성공 이야기에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나도 성공할 수 있다는 생각에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0160" y="5684520"/>
            <a:ext cx="4353396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철저히 준비되지 않은 투자는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나의 소중한 자산을 잃어버리게 됩니다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2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84118" y="3627120"/>
            <a:ext cx="4556760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산 주식의 매수와 매도를 언제쯤 해야 할지를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정확히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9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9497" y="665922"/>
            <a:ext cx="36163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증권 투자에 대한 최적의 매수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매도 시기를 알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6017" y="5740842"/>
            <a:ext cx="44545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투자하려는 종목이 단기 투자를 해야 할지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아니면 장기투자를 해야 할지를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7028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5" y="1859640"/>
            <a:ext cx="3620406" cy="205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428875" y="1254707"/>
            <a:ext cx="6614271" cy="545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당신의 증권 투자 성적표는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어떻십니까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내가 투자한 종목이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상승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할지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하락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할지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수익을 얼마일지 알고 싶으신가요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20114" y="2207527"/>
            <a:ext cx="2282096" cy="44152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6720114" y="6612924"/>
            <a:ext cx="228209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61449" y="1874154"/>
            <a:ext cx="2381697" cy="4107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+mn-ea"/>
              </a:rPr>
              <a:t>개선 포인트</a:t>
            </a:r>
            <a:r>
              <a:rPr lang="en-US" altLang="ko-KR" sz="1500" b="1" dirty="0">
                <a:latin typeface="+mn-ea"/>
              </a:rPr>
              <a:t>!!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6720114" y="2370555"/>
            <a:ext cx="228209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59117" y="2373446"/>
            <a:ext cx="2215879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7736154" y="2384263"/>
            <a:ext cx="261383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59117" y="2545387"/>
            <a:ext cx="2215879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원하는 분야를 학습한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Ai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Big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Data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기반의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주가 정보 데이터 분석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을 활용하여 정확한 예측을 하는  시스템이 필요함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내가 투자하고자 하는 기업의 국내외 다양한 지표와 정보들을 활용한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분석으로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인공지능 기반 익일 주가 예측 보고서 제공</a:t>
            </a:r>
            <a:endParaRPr lang="en-US" altLang="ko-KR" sz="13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95549" y="2220230"/>
            <a:ext cx="2282096" cy="440229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 flipV="1">
            <a:off x="4195549" y="6625627"/>
            <a:ext cx="2282096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36884" y="1886857"/>
            <a:ext cx="2381697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문제점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 flipV="1">
            <a:off x="4195549" y="2383258"/>
            <a:ext cx="2282096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이등변 삼각형 49"/>
          <p:cNvSpPr/>
          <p:nvPr/>
        </p:nvSpPr>
        <p:spPr>
          <a:xfrm rot="10800000">
            <a:off x="5197074" y="2396966"/>
            <a:ext cx="261383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34553" y="2572604"/>
            <a:ext cx="2215879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기존 증권 정보는 산재된 내용은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많지만 내게 꼭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필요한 정보만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제공하는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곳은 없음 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(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공용적이며 복합적임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)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현재 주식사이트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/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증권사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분석리포트 내의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정보가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제한적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이고 주가 분석의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한계점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있음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일반 투자자가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증권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정보의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내용을 이해하기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어렵고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사용하기 불편함 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주식사이트에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투자하고자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하는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기업의 주식 종목에 대한 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Insight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를 주는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곳이 부재함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6479460" y="3556004"/>
            <a:ext cx="226140" cy="70778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13" y="4815325"/>
            <a:ext cx="2282097" cy="178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5" y="4263792"/>
            <a:ext cx="3620405" cy="200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443595" y="3909898"/>
            <a:ext cx="362040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증권사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HTS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3595" y="6270171"/>
            <a:ext cx="362040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네이버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증권 내 게시 내용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8415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28875" y="1254708"/>
            <a:ext cx="6614271" cy="3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증권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관련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시장과 견줄만한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증권 예측 모델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45624" y="2207527"/>
            <a:ext cx="2556586" cy="44152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6445624" y="6612923"/>
            <a:ext cx="255658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374979" y="1874154"/>
            <a:ext cx="2668167" cy="4107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mtClean="0">
                <a:latin typeface="+mn-ea"/>
              </a:rPr>
              <a:t>차</a:t>
            </a:r>
            <a:r>
              <a:rPr lang="ko-KR" altLang="en-US" sz="1500" b="1">
                <a:latin typeface="+mn-ea"/>
              </a:rPr>
              <a:t>별</a:t>
            </a:r>
            <a:r>
              <a:rPr lang="ko-KR" altLang="en-US" sz="1500" b="1" smtClean="0">
                <a:latin typeface="+mn-ea"/>
              </a:rPr>
              <a:t> </a:t>
            </a:r>
            <a:r>
              <a:rPr lang="ko-KR" altLang="en-US" sz="1500" b="1" dirty="0">
                <a:latin typeface="+mn-ea"/>
              </a:rPr>
              <a:t>포인트</a:t>
            </a:r>
            <a:r>
              <a:rPr lang="en-US" altLang="ko-KR" sz="1500" b="1" dirty="0">
                <a:latin typeface="+mn-ea"/>
              </a:rPr>
              <a:t>!!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6445624" y="2370554"/>
            <a:ext cx="255658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492593" y="2373446"/>
            <a:ext cx="248240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7704715" y="2384263"/>
            <a:ext cx="292822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92593" y="2545387"/>
            <a:ext cx="2482404" cy="2414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국내외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다양한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지표와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정보들을 활용한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인공지능 학습 기반 분석으로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인공지능 </a:t>
            </a:r>
            <a:r>
              <a:rPr lang="en-US" altLang="ko-KR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ML/DL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익일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주가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예측</a:t>
            </a:r>
            <a:r>
              <a:rPr lang="en-US" altLang="ko-KR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시장평균인 </a:t>
            </a:r>
            <a:r>
              <a:rPr lang="en-US" altLang="ko-KR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56%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를 상회하는 향상된 </a:t>
            </a:r>
            <a:r>
              <a:rPr lang="en-US" altLang="ko-KR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AI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증권 예측 모델 개발 필요</a:t>
            </a:r>
            <a:endParaRPr lang="en-US" altLang="ko-KR" sz="13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3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ea"/>
              </a:rPr>
              <a:t>( ※ </a:t>
            </a:r>
            <a:r>
              <a:rPr lang="ko-KR" altLang="en-US" sz="13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ea"/>
              </a:rPr>
              <a:t>목표 </a:t>
            </a:r>
            <a:r>
              <a:rPr lang="en-US" altLang="ko-KR" sz="13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ea"/>
              </a:rPr>
              <a:t>70% </a:t>
            </a:r>
            <a:r>
              <a:rPr lang="ko-KR" altLang="en-US" sz="13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ea"/>
              </a:rPr>
              <a:t>중반 </a:t>
            </a:r>
            <a:r>
              <a:rPr lang="en-US" altLang="ko-KR" sz="13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ea"/>
              </a:rPr>
              <a:t>)</a:t>
            </a:r>
            <a:endParaRPr lang="en-US" altLang="ko-KR" sz="1300" b="1" u="sng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5332" y="1918979"/>
            <a:ext cx="3010425" cy="1523470"/>
            <a:chOff x="3489791" y="2002567"/>
            <a:chExt cx="2934524" cy="1346223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8446" y="2422395"/>
              <a:ext cx="1825869" cy="504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317" y="2412142"/>
              <a:ext cx="1099129" cy="514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88" b="19346"/>
            <a:stretch/>
          </p:blipFill>
          <p:spPr bwMode="auto">
            <a:xfrm>
              <a:off x="5142160" y="2905123"/>
              <a:ext cx="679132" cy="439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317" y="2905124"/>
              <a:ext cx="1642843" cy="439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9791" y="2002567"/>
              <a:ext cx="2934523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1292" y="2905124"/>
              <a:ext cx="603023" cy="443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624" y="4959987"/>
            <a:ext cx="2556586" cy="165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89123" y="3547334"/>
            <a:ext cx="2886907" cy="307519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flipV="1">
            <a:off x="389122" y="6625624"/>
            <a:ext cx="2899181" cy="45719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389122" y="3987990"/>
            <a:ext cx="2899181" cy="45719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9123" y="4181964"/>
            <a:ext cx="288690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현재 다수의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금융사들이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AI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주가 예측 기술 보유 벤처기업에 적극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투자중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하나금융융합기술원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하나은행</a:t>
            </a: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딥트레이드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서울대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스프링캠프 투자유치</a:t>
            </a: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코젠트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랩스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일본기업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키움인베스트먼트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삼성벤처투자</a:t>
            </a: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블록오디세이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-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증권플러스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인덱스마인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한국투자증권</a:t>
            </a: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콰라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등</a:t>
            </a: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기존에 존재하는 다양한 증권 투자기법과 인공지능 기술을 접목하여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예측률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항샹에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노력을 기울이고 있는 추세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1724852" y="3993558"/>
            <a:ext cx="261383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0998" y="3539212"/>
            <a:ext cx="3023592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시장 현황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66" y="4267239"/>
            <a:ext cx="2315943" cy="72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585878" y="2207527"/>
            <a:ext cx="2581282" cy="44152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 flipV="1">
            <a:off x="3585878" y="6612923"/>
            <a:ext cx="258128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27213" y="1874154"/>
            <a:ext cx="2693941" cy="41070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latin typeface="+mn-ea"/>
              </a:rPr>
              <a:t>現우리금융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 flipV="1">
            <a:off x="3585878" y="2370554"/>
            <a:ext cx="2581282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624881" y="2373446"/>
            <a:ext cx="250638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7" name="이등변 삼각형 46"/>
          <p:cNvSpPr/>
          <p:nvPr/>
        </p:nvSpPr>
        <p:spPr>
          <a:xfrm rot="10800000">
            <a:off x="4601917" y="2384263"/>
            <a:ext cx="295651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58676" y="4990045"/>
            <a:ext cx="2392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&lt;AI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서비스허브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데이터 통합관리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</a:p>
          <a:p>
            <a:pPr algn="ctr"/>
            <a:r>
              <a:rPr lang="en-US" altLang="ko-KR" sz="11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알림서비스제공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&gt;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570" y="1918177"/>
            <a:ext cx="332288" cy="31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3658676" y="6325777"/>
            <a:ext cx="2392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&lt;AI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기반 개인화 마케팅 시스템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&gt;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58676" y="2586225"/>
            <a:ext cx="239250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현재 인공지능 관련 다양한 사업 진행 중이나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로보어드바이저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 AI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챗봇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AI Sanction(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심사대상 이상탐지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등의 </a:t>
            </a:r>
            <a:r>
              <a:rPr lang="en-US" altLang="ko-KR" sz="11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AI</a:t>
            </a:r>
            <a:r>
              <a:rPr lang="ko-KR" altLang="en-US" sz="11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보조 서비스가 대부분</a:t>
            </a:r>
            <a:endParaRPr lang="en-US" altLang="ko-KR" sz="1100" b="1" u="sng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AI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서비스 허브 도입으로 신규 비즈니스 창출이 가능해 지고 있는 상황이나 </a:t>
            </a:r>
            <a:r>
              <a:rPr lang="en-US" altLang="ko-KR" sz="11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AI</a:t>
            </a:r>
            <a:r>
              <a:rPr lang="ko-KR" altLang="en-US" sz="11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시장 예측</a:t>
            </a:r>
            <a:r>
              <a:rPr lang="en-US" altLang="ko-KR" sz="11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100" b="1" u="sng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現구축중</a:t>
            </a:r>
            <a:r>
              <a:rPr lang="en-US" altLang="ko-KR" sz="11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 </a:t>
            </a:r>
            <a:r>
              <a:rPr lang="ko-KR" altLang="en-US" sz="11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외에는 투자 상품 관련 </a:t>
            </a:r>
            <a:r>
              <a:rPr lang="en-US" altLang="ko-KR" sz="11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AI</a:t>
            </a:r>
            <a:r>
              <a:rPr lang="ko-KR" altLang="en-US" sz="1100" b="1" u="sng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예측 분야에 대한 서비스는 미비한 상황</a:t>
            </a:r>
            <a:endParaRPr lang="en-US" altLang="ko-KR" sz="1100" b="1" u="sng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66" y="5442631"/>
            <a:ext cx="2315943" cy="85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1284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10855</TotalTime>
  <Words>3414</Words>
  <Application>Microsoft Office PowerPoint</Application>
  <PresentationFormat>화면 슬라이드 쇼(4:3)</PresentationFormat>
  <Paragraphs>600</Paragraphs>
  <Slides>41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굴림</vt:lpstr>
      <vt:lpstr>Arial</vt:lpstr>
      <vt:lpstr>HY견고딕</vt:lpstr>
      <vt:lpstr>Wingdings</vt:lpstr>
      <vt:lpstr>Calibri Light</vt:lpstr>
      <vt:lpstr>맑은 고딕</vt:lpstr>
      <vt:lpstr>HY동녘B</vt:lpstr>
      <vt:lpstr>BareunDotumOTFPro 3</vt:lpstr>
      <vt:lpstr>HY헤드라인M</vt:lpstr>
      <vt:lpstr>나눔바른고딕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Project Outline</vt:lpstr>
      <vt:lpstr>Project Outline</vt:lpstr>
      <vt:lpstr>Project Outline</vt:lpstr>
      <vt:lpstr>Introduce Team</vt:lpstr>
      <vt:lpstr>PowerPoint 프레젠테이션</vt:lpstr>
      <vt:lpstr>Samsung Stock Price Moving Average</vt:lpstr>
      <vt:lpstr># Reference - MA Analysis</vt:lpstr>
      <vt:lpstr>Samsung Stock Time Series Analysis</vt:lpstr>
      <vt:lpstr>PowerPoint 프레젠테이션</vt:lpstr>
      <vt:lpstr>Influence Variable Analysis </vt:lpstr>
      <vt:lpstr>1. Correlation Influence Variable</vt:lpstr>
      <vt:lpstr>1. Correlation Influence Variable</vt:lpstr>
      <vt:lpstr>1. Correlation Influence Variable</vt:lpstr>
      <vt:lpstr>2. SOX Gap Analysis</vt:lpstr>
      <vt:lpstr>3. Investment Factor</vt:lpstr>
      <vt:lpstr>3. Investment Factor</vt:lpstr>
      <vt:lpstr>4. Covid19 Trends </vt:lpstr>
      <vt:lpstr>PowerPoint 프레젠테이션</vt:lpstr>
      <vt:lpstr>EDA Processing</vt:lpstr>
      <vt:lpstr>EDA Processing (Nomalization)</vt:lpstr>
      <vt:lpstr>Data Gathering for Samsung Stock Analysis</vt:lpstr>
      <vt:lpstr># Reference EDA  Analysis</vt:lpstr>
      <vt:lpstr>PowerPoint 프레젠테이션</vt:lpstr>
      <vt:lpstr>Feature Engineering</vt:lpstr>
      <vt:lpstr>Feature Engineering</vt:lpstr>
      <vt:lpstr>PowerPoint 프레젠테이션</vt:lpstr>
      <vt:lpstr>Final Model &amp; Prediction</vt:lpstr>
      <vt:lpstr>Final Model &amp; Prediction</vt:lpstr>
      <vt:lpstr>Final Model &amp; Prediction</vt:lpstr>
      <vt:lpstr>PowerPoint 프레젠테이션</vt:lpstr>
      <vt:lpstr>Back Testing Prediction Result</vt:lpstr>
      <vt:lpstr>Testing Prediction AI Model</vt:lpstr>
      <vt:lpstr>Expected effect with Woori Bank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wsno1</cp:lastModifiedBy>
  <cp:revision>263</cp:revision>
  <dcterms:created xsi:type="dcterms:W3CDTF">2016-06-24T06:15:59Z</dcterms:created>
  <dcterms:modified xsi:type="dcterms:W3CDTF">2021-03-14T14:19:08Z</dcterms:modified>
</cp:coreProperties>
</file>